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0"/>
  </p:notesMasterIdLst>
  <p:handoutMasterIdLst>
    <p:handoutMasterId r:id="rId31"/>
  </p:handoutMasterIdLst>
  <p:sldIdLst>
    <p:sldId id="296" r:id="rId2"/>
    <p:sldId id="290" r:id="rId3"/>
    <p:sldId id="260" r:id="rId4"/>
    <p:sldId id="333" r:id="rId5"/>
    <p:sldId id="390" r:id="rId6"/>
    <p:sldId id="394" r:id="rId7"/>
    <p:sldId id="391" r:id="rId8"/>
    <p:sldId id="401" r:id="rId9"/>
    <p:sldId id="402" r:id="rId10"/>
    <p:sldId id="382" r:id="rId11"/>
    <p:sldId id="398" r:id="rId12"/>
    <p:sldId id="353" r:id="rId13"/>
    <p:sldId id="399" r:id="rId14"/>
    <p:sldId id="404" r:id="rId15"/>
    <p:sldId id="403" r:id="rId16"/>
    <p:sldId id="395" r:id="rId17"/>
    <p:sldId id="405" r:id="rId18"/>
    <p:sldId id="406" r:id="rId19"/>
    <p:sldId id="397" r:id="rId20"/>
    <p:sldId id="411" r:id="rId21"/>
    <p:sldId id="409" r:id="rId22"/>
    <p:sldId id="413" r:id="rId23"/>
    <p:sldId id="412" r:id="rId24"/>
    <p:sldId id="407" r:id="rId25"/>
    <p:sldId id="414" r:id="rId26"/>
    <p:sldId id="375" r:id="rId27"/>
    <p:sldId id="365" r:id="rId28"/>
    <p:sldId id="396" r:id="rId29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BD2"/>
    <a:srgbClr val="006600"/>
    <a:srgbClr val="DBF1F6"/>
    <a:srgbClr val="DDF2F7"/>
    <a:srgbClr val="E0F3F7"/>
    <a:srgbClr val="DFF3F7"/>
    <a:srgbClr val="D5EFF5"/>
    <a:srgbClr val="DEF2F7"/>
    <a:srgbClr val="D8F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2" autoAdjust="0"/>
    <p:restoredTop sz="91799" autoAdjust="0"/>
  </p:normalViewPr>
  <p:slideViewPr>
    <p:cSldViewPr>
      <p:cViewPr varScale="1">
        <p:scale>
          <a:sx n="77" d="100"/>
          <a:sy n="77" d="100"/>
        </p:scale>
        <p:origin x="102" y="570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-6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2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E8558-75D8-4AD7-B40F-52868E130E5B}" type="datetimeFigureOut">
              <a:rPr lang="ms-MY" smtClean="0"/>
              <a:t>18/01/2024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C5537-4A36-42C7-8293-A2618D346E71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26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C9910-8FAE-499D-BCBC-DEA69A850CC2}" type="datetimeFigureOut">
              <a:rPr lang="en-MY" smtClean="0"/>
              <a:pPr/>
              <a:t>18/1/2024</a:t>
            </a:fld>
            <a:endParaRPr lang="en-MY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8" y="4686500"/>
            <a:ext cx="5388610" cy="44398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7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8A76E-DBB8-4B8F-B366-16DB7E96A347}" type="slidenum">
              <a:rPr lang="en-MY" smtClean="0"/>
              <a:pPr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5691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59234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13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366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14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64474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15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99270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17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03371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3CD7BD7-DE53-4EE7-A651-060CFE0C156A}" type="slidenum">
              <a:rPr lang="ms-MY" altLang="ms-MY" smtClean="0"/>
              <a:pPr eaLnBrk="1" hangingPunct="1">
                <a:spcBef>
                  <a:spcPct val="0"/>
                </a:spcBef>
              </a:pPr>
              <a:t>18</a:t>
            </a:fld>
            <a:endParaRPr lang="ms-MY" altLang="ms-MY" smtClean="0"/>
          </a:p>
        </p:txBody>
      </p:sp>
    </p:spTree>
    <p:extLst>
      <p:ext uri="{BB962C8B-B14F-4D97-AF65-F5344CB8AC3E}">
        <p14:creationId xmlns:p14="http://schemas.microsoft.com/office/powerpoint/2010/main" val="2779161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19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13504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4053" indent="-28232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9312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81036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32762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84486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36211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87935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39661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20</a:t>
            </a:fld>
            <a:endParaRPr lang="ms-MY" altLang="ms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831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Aft>
                <a:spcPts val="0"/>
              </a:spcAft>
            </a:pPr>
            <a:r>
              <a:rPr lang="ms-MY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PERATUSAN KOS PEMBANGUNAN (%) </a:t>
            </a:r>
            <a:r>
              <a:rPr lang="en-US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BERDASARKAN BEST EFFORT</a:t>
            </a:r>
            <a:endParaRPr lang="ms-MY" sz="12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Phase	Ratio</a:t>
            </a: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Requirement 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 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Coding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Integration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Testing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Deployment 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ms-MY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	</a:t>
            </a:r>
            <a:r>
              <a:rPr lang="ms-MY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</a:t>
            </a:r>
            <a:endParaRPr lang="en-MY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F2162D-99BC-4C17-90A3-4364F82F767F}" type="slidenum">
              <a:rPr lang="ms-MY" smtClean="0"/>
              <a:t>21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1166141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4053" indent="-28232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9312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81036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32762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84486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36211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87935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39661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22</a:t>
            </a:fld>
            <a:endParaRPr lang="ms-MY" altLang="ms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49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4053" indent="-28232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9312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81036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32762" indent="-225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84486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36211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87935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39661" indent="-225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/>
              <a:pPr eaLnBrk="1" hangingPunct="1">
                <a:spcBef>
                  <a:spcPct val="0"/>
                </a:spcBef>
              </a:pPr>
              <a:t>23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564688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2442401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/>
              <a:pPr eaLnBrk="1" hangingPunct="1">
                <a:spcBef>
                  <a:spcPct val="0"/>
                </a:spcBef>
              </a:pPr>
              <a:t>24</a:t>
            </a:fld>
            <a:endParaRPr lang="ms-MY" altLang="ms-MY" smtClean="0"/>
          </a:p>
        </p:txBody>
      </p:sp>
    </p:spTree>
    <p:extLst>
      <p:ext uri="{BB962C8B-B14F-4D97-AF65-F5344CB8AC3E}">
        <p14:creationId xmlns:p14="http://schemas.microsoft.com/office/powerpoint/2010/main" val="983510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ms-MY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9753" indent="-2845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38082" indent="-2276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93314" indent="-2276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48547" indent="-2276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03779" indent="-2276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59012" indent="-2276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14245" indent="-2276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69477" indent="-2276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4A5365C-093C-4E59-B2EE-C1997E0B5A94}" type="slidenum">
              <a:rPr lang="ms-MY" altLang="ms-MY" smtClean="0"/>
              <a:pPr eaLnBrk="1" hangingPunct="1">
                <a:spcBef>
                  <a:spcPct val="0"/>
                </a:spcBef>
              </a:pPr>
              <a:t>25</a:t>
            </a:fld>
            <a:endParaRPr lang="ms-MY" altLang="ms-MY"/>
          </a:p>
        </p:txBody>
      </p:sp>
    </p:spTree>
    <p:extLst>
      <p:ext uri="{BB962C8B-B14F-4D97-AF65-F5344CB8AC3E}">
        <p14:creationId xmlns:p14="http://schemas.microsoft.com/office/powerpoint/2010/main" val="28225558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26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053135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27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814926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28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777601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3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254428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4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63651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8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504441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9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43371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10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66846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11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66478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3" y="739775"/>
            <a:ext cx="657383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A76E-DBB8-4B8F-B366-16DB7E96A347}" type="slidenum">
              <a:rPr lang="en-MY" smtClean="0"/>
              <a:pPr/>
              <a:t>12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97744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2160" y="6492875"/>
            <a:ext cx="48768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B6F24DC-63DC-4B62-B0A5-7FB8410EEAA6}" type="slidenum">
              <a:rPr lang="ms-MY" smtClean="0"/>
              <a:pPr/>
              <a:t>‹#›</a:t>
            </a:fld>
            <a:endParaRPr lang="ms-MY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ms-MY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endParaRPr lang="en-US" sz="16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415825" y="6519446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ms-MY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53498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2160" y="6492875"/>
            <a:ext cx="48768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B6F24DC-63DC-4B62-B0A5-7FB8410EEAA6}" type="slidenum">
              <a:rPr lang="ms-MY" smtClean="0"/>
              <a:pPr/>
              <a:t>‹#›</a:t>
            </a:fld>
            <a:endParaRPr lang="ms-MY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ms-MY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endParaRPr lang="en-US" sz="16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415825" y="6519446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ms-MY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2628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9AB17-F647-4A22-A4B0-5AFB6B343795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5878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26352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2160" y="6492875"/>
            <a:ext cx="48768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B6F24DC-63DC-4B62-B0A5-7FB8410EEAA6}" type="slidenum">
              <a:rPr lang="ms-MY" smtClean="0"/>
              <a:pPr/>
              <a:t>‹#›</a:t>
            </a:fld>
            <a:endParaRPr lang="ms-MY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ms-MY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endParaRPr lang="en-US" sz="16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1415825" y="6519446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ms-MY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433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127449" y="3356992"/>
            <a:ext cx="9937103" cy="892552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  <a:defRPr/>
            </a:pPr>
            <a:r>
              <a:rPr lang="sv-SE" sz="2800" b="1" dirty="0" smtClean="0">
                <a:latin typeface="Arial" pitchFamily="34" charset="0"/>
                <a:cs typeface="Arial" pitchFamily="34" charset="0"/>
              </a:rPr>
              <a:t>&lt;TAJUK CADANGAN PROJEK ICT&gt;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sv-SE" sz="2400" i="1" dirty="0" smtClean="0">
                <a:latin typeface="Arial" pitchFamily="34" charset="0"/>
                <a:cs typeface="Arial" pitchFamily="34" charset="0"/>
              </a:rPr>
              <a:t>Rujuk AP168 (sekiranya ada) bagi cadangan nama projek</a:t>
            </a:r>
            <a:endParaRPr lang="en-MY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60612" y="1613496"/>
            <a:ext cx="9070776" cy="72008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ms-MY" sz="2800" b="1" dirty="0">
                <a:latin typeface="Arial" panose="020B0604020202020204" pitchFamily="34" charset="0"/>
                <a:cs typeface="Arial" panose="020B0604020202020204" pitchFamily="34" charset="0"/>
              </a:rPr>
              <a:t>PERMOHONAN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JTICT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JPA BIL.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X/ 202X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47051" y="6021288"/>
            <a:ext cx="1697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&lt;BAHAGIAN&gt;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742" y="183543"/>
            <a:ext cx="1122517" cy="918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041866" y="1125905"/>
            <a:ext cx="210826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JABATAN PERDANA MENTERI</a:t>
            </a:r>
          </a:p>
          <a:p>
            <a:pPr algn="ctr"/>
            <a:r>
              <a:rPr lang="en-US" sz="11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JABATAN PERKHIDMATAN AWAM</a:t>
            </a:r>
            <a:endParaRPr lang="en-US" sz="1100" dirty="0">
              <a:latin typeface="Arial Narrow" panose="020B0606020202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6135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4294967295"/>
          </p:nvPr>
        </p:nvSpPr>
        <p:spPr>
          <a:xfrm>
            <a:off x="510666" y="1772816"/>
            <a:ext cx="10945216" cy="2160240"/>
          </a:xfrm>
        </p:spPr>
        <p:txBody>
          <a:bodyPr>
            <a:noAutofit/>
          </a:bodyPr>
          <a:lstStyle/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Senarai </a:t>
            </a:r>
            <a:r>
              <a:rPr lang="ms-MY" sz="2000" dirty="0">
                <a:latin typeface="Arial" pitchFamily="34" charset="0"/>
                <a:cs typeface="Arial" pitchFamily="34" charset="0"/>
              </a:rPr>
              <a:t>modul yang akan </a:t>
            </a:r>
            <a:r>
              <a:rPr lang="ms-MY" sz="2000" dirty="0" smtClean="0">
                <a:latin typeface="Arial" pitchFamily="34" charset="0"/>
                <a:cs typeface="Arial" pitchFamily="34" charset="0"/>
              </a:rPr>
              <a:t>dibangunkan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>
                <a:latin typeface="Arial" pitchFamily="34" charset="0"/>
                <a:cs typeface="Arial" pitchFamily="34" charset="0"/>
              </a:rPr>
              <a:t>Spesifikasi teknikal yang terperinci perlu diletakkan </a:t>
            </a:r>
            <a:r>
              <a:rPr lang="ms-MY" sz="2000" dirty="0" smtClean="0">
                <a:latin typeface="Arial" pitchFamily="34" charset="0"/>
                <a:cs typeface="Arial" pitchFamily="34" charset="0"/>
              </a:rPr>
              <a:t>pada </a:t>
            </a:r>
            <a:r>
              <a:rPr lang="ms-MY" sz="2000" dirty="0">
                <a:latin typeface="Arial" pitchFamily="34" charset="0"/>
                <a:cs typeface="Arial" pitchFamily="34" charset="0"/>
              </a:rPr>
              <a:t>lampiran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Pembangunan </a:t>
            </a:r>
            <a:r>
              <a:rPr lang="ms-MY" sz="2000" dirty="0">
                <a:latin typeface="Arial" pitchFamily="34" charset="0"/>
                <a:cs typeface="Arial" pitchFamily="34" charset="0"/>
              </a:rPr>
              <a:t>Sistem Aplikasi atau perkhidmatan hendaklah disertakan dengan anggaran </a:t>
            </a:r>
            <a:r>
              <a:rPr lang="ms-MY" sz="2000" i="1" dirty="0" smtClean="0">
                <a:latin typeface="Arial" pitchFamily="34" charset="0"/>
                <a:cs typeface="Arial" pitchFamily="34" charset="0"/>
              </a:rPr>
              <a:t>man-days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Contoh:</a:t>
            </a:r>
            <a:endParaRPr lang="ms-MY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7634" y="494382"/>
            <a:ext cx="7996733" cy="1050796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LATAR BELAKANG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TEKNIKAL PROJEK </a:t>
            </a:r>
          </a:p>
          <a:p>
            <a:pPr algn="ctr" defTabSz="639153" eaLnBrk="0" hangingPunct="0"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(RINGKASAN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SISTEM/ APLIKASI)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925811"/>
              </p:ext>
            </p:extLst>
          </p:nvPr>
        </p:nvGraphicFramePr>
        <p:xfrm>
          <a:off x="1307469" y="4077072"/>
          <a:ext cx="9577063" cy="1872208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83864">
                  <a:extLst>
                    <a:ext uri="{9D8B030D-6E8A-4147-A177-3AD203B41FA5}">
                      <a16:colId xmlns:a16="http://schemas.microsoft.com/office/drawing/2014/main" xmlns="" val="1967046811"/>
                    </a:ext>
                  </a:extLst>
                </a:gridCol>
                <a:gridCol w="2540507">
                  <a:extLst>
                    <a:ext uri="{9D8B030D-6E8A-4147-A177-3AD203B41FA5}">
                      <a16:colId xmlns:a16="http://schemas.microsoft.com/office/drawing/2014/main" xmlns="" val="2431228621"/>
                    </a:ext>
                  </a:extLst>
                </a:gridCol>
                <a:gridCol w="2540680">
                  <a:extLst>
                    <a:ext uri="{9D8B030D-6E8A-4147-A177-3AD203B41FA5}">
                      <a16:colId xmlns:a16="http://schemas.microsoft.com/office/drawing/2014/main" xmlns="" val="1788126756"/>
                    </a:ext>
                  </a:extLst>
                </a:gridCol>
                <a:gridCol w="2006006">
                  <a:extLst>
                    <a:ext uri="{9D8B030D-6E8A-4147-A177-3AD203B41FA5}">
                      <a16:colId xmlns:a16="http://schemas.microsoft.com/office/drawing/2014/main" xmlns="" val="1030827647"/>
                    </a:ext>
                  </a:extLst>
                </a:gridCol>
                <a:gridCol w="2006006">
                  <a:extLst>
                    <a:ext uri="{9D8B030D-6E8A-4147-A177-3AD203B41FA5}">
                      <a16:colId xmlns:a16="http://schemas.microsoft.com/office/drawing/2014/main" xmlns="" val="898543359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sz="18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Aplikasi</a:t>
                      </a:r>
                      <a:endParaRPr lang="en-MY" sz="18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Keterangan</a:t>
                      </a:r>
                      <a:endParaRPr lang="en-MY" sz="18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Per-</a:t>
                      </a:r>
                      <a:r>
                        <a:rPr lang="en-US" sz="180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800" i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andays</a:t>
                      </a:r>
                      <a:endParaRPr lang="en-MY" sz="18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MY" sz="1800" i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Jumlah (RM)</a:t>
                      </a:r>
                      <a:endParaRPr lang="en-MY" sz="1800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939248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MY" sz="1800" i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x 1,200.00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66689286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Y" sz="1800" i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x 1,200.00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69402936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i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i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8184059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10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86969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72224" y="494382"/>
            <a:ext cx="7247553" cy="1050796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PERINCIAN SPESIFIKASI TEKNIKAL</a:t>
            </a:r>
          </a:p>
          <a:p>
            <a:pPr algn="ctr" defTabSz="639153" eaLnBrk="0" hangingPunct="0"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(SISTEM/ APLIKASI)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11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99182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97635" y="494382"/>
            <a:ext cx="7996733" cy="1050796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LATAR BELAKANG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TEKNIKAL PROJEK </a:t>
            </a:r>
          </a:p>
          <a:p>
            <a:pPr algn="ctr" defTabSz="639153" eaLnBrk="0" hangingPunct="0"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(RINGKASAN PERKAKASAN ICT)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165354"/>
              </p:ext>
            </p:extLst>
          </p:nvPr>
        </p:nvGraphicFramePr>
        <p:xfrm>
          <a:off x="1091445" y="3573016"/>
          <a:ext cx="10009110" cy="2232247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57341">
                  <a:extLst>
                    <a:ext uri="{9D8B030D-6E8A-4147-A177-3AD203B41FA5}">
                      <a16:colId xmlns:a16="http://schemas.microsoft.com/office/drawing/2014/main" xmlns="" val="1967046811"/>
                    </a:ext>
                  </a:extLst>
                </a:gridCol>
                <a:gridCol w="2530215">
                  <a:extLst>
                    <a:ext uri="{9D8B030D-6E8A-4147-A177-3AD203B41FA5}">
                      <a16:colId xmlns:a16="http://schemas.microsoft.com/office/drawing/2014/main" xmlns="" val="2431228621"/>
                    </a:ext>
                  </a:extLst>
                </a:gridCol>
                <a:gridCol w="2530215">
                  <a:extLst>
                    <a:ext uri="{9D8B030D-6E8A-4147-A177-3AD203B41FA5}">
                      <a16:colId xmlns:a16="http://schemas.microsoft.com/office/drawing/2014/main" xmlns="" val="128944630"/>
                    </a:ext>
                  </a:extLst>
                </a:gridCol>
                <a:gridCol w="2473652">
                  <a:extLst>
                    <a:ext uri="{9D8B030D-6E8A-4147-A177-3AD203B41FA5}">
                      <a16:colId xmlns:a16="http://schemas.microsoft.com/office/drawing/2014/main" xmlns="" val="2235953518"/>
                    </a:ext>
                  </a:extLst>
                </a:gridCol>
                <a:gridCol w="2017687">
                  <a:extLst>
                    <a:ext uri="{9D8B030D-6E8A-4147-A177-3AD203B41FA5}">
                      <a16:colId xmlns:a16="http://schemas.microsoft.com/office/drawing/2014/main" xmlns="" val="1030827647"/>
                    </a:ext>
                  </a:extLst>
                </a:gridCol>
              </a:tblGrid>
              <a:tr h="538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sz="1800" i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Perkakasan</a:t>
                      </a:r>
                      <a:endParaRPr lang="en-MY" sz="18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MY" sz="1800" i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Lokasi</a:t>
                      </a:r>
                      <a:r>
                        <a:rPr lang="en-MY" sz="1800" i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i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Agihan</a:t>
                      </a:r>
                      <a:endParaRPr lang="en-MY" sz="1800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Fungsi</a:t>
                      </a:r>
                      <a:endParaRPr lang="en-MY" sz="1800" b="1" i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93924803"/>
                  </a:ext>
                </a:extLst>
              </a:tr>
              <a:tr h="564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Nama, </a:t>
                      </a:r>
                      <a:r>
                        <a:rPr lang="en-MY" sz="1800" i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Agihan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66689286"/>
                  </a:ext>
                </a:extLst>
              </a:tr>
              <a:tr h="564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69402936"/>
                  </a:ext>
                </a:extLst>
              </a:tr>
              <a:tr h="564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i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18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MY" sz="18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XXX</a:t>
                      </a:r>
                      <a:endParaRPr lang="en-MY" sz="18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81840593"/>
                  </a:ext>
                </a:extLst>
              </a:tr>
            </a:tbl>
          </a:graphicData>
        </a:graphic>
      </p:graphicFrame>
      <p:sp>
        <p:nvSpPr>
          <p:cNvPr id="10" name="Content Placeholder 4"/>
          <p:cNvSpPr txBox="1">
            <a:spLocks/>
          </p:cNvSpPr>
          <p:nvPr/>
        </p:nvSpPr>
        <p:spPr>
          <a:xfrm>
            <a:off x="510666" y="1772816"/>
            <a:ext cx="10945216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Senarai perkakasan ICT yang terlibat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Spesifikasi teknikal yang terperinci perlu diletakkan pada lampiran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Contoh:</a:t>
            </a:r>
            <a:endParaRPr lang="ms-MY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12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2726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72224" y="494382"/>
            <a:ext cx="7247553" cy="1050796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PERINCIAN SPESIFIKASI TEKNIKAL</a:t>
            </a:r>
          </a:p>
          <a:p>
            <a:pPr algn="ctr" defTabSz="639153" eaLnBrk="0" hangingPunct="0"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(PERKAKASAN ICT)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13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51079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97635" y="494382"/>
            <a:ext cx="7996733" cy="1050796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LATAR BELAKANG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TEKNIKAL PROJEK </a:t>
            </a:r>
          </a:p>
          <a:p>
            <a:pPr algn="ctr" defTabSz="639153" eaLnBrk="0" hangingPunct="0"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(RINGKASAN PERISIAN ICT)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5114"/>
              </p:ext>
            </p:extLst>
          </p:nvPr>
        </p:nvGraphicFramePr>
        <p:xfrm>
          <a:off x="1091445" y="3573016"/>
          <a:ext cx="10009110" cy="2232247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457341">
                  <a:extLst>
                    <a:ext uri="{9D8B030D-6E8A-4147-A177-3AD203B41FA5}">
                      <a16:colId xmlns:a16="http://schemas.microsoft.com/office/drawing/2014/main" xmlns="" val="1967046811"/>
                    </a:ext>
                  </a:extLst>
                </a:gridCol>
                <a:gridCol w="2530215">
                  <a:extLst>
                    <a:ext uri="{9D8B030D-6E8A-4147-A177-3AD203B41FA5}">
                      <a16:colId xmlns:a16="http://schemas.microsoft.com/office/drawing/2014/main" xmlns="" val="2431228621"/>
                    </a:ext>
                  </a:extLst>
                </a:gridCol>
                <a:gridCol w="2530215">
                  <a:extLst>
                    <a:ext uri="{9D8B030D-6E8A-4147-A177-3AD203B41FA5}">
                      <a16:colId xmlns:a16="http://schemas.microsoft.com/office/drawing/2014/main" xmlns="" val="128944630"/>
                    </a:ext>
                  </a:extLst>
                </a:gridCol>
                <a:gridCol w="2473652">
                  <a:extLst>
                    <a:ext uri="{9D8B030D-6E8A-4147-A177-3AD203B41FA5}">
                      <a16:colId xmlns:a16="http://schemas.microsoft.com/office/drawing/2014/main" xmlns="" val="2235953518"/>
                    </a:ext>
                  </a:extLst>
                </a:gridCol>
                <a:gridCol w="2017687">
                  <a:extLst>
                    <a:ext uri="{9D8B030D-6E8A-4147-A177-3AD203B41FA5}">
                      <a16:colId xmlns:a16="http://schemas.microsoft.com/office/drawing/2014/main" xmlns="" val="1030827647"/>
                    </a:ext>
                  </a:extLst>
                </a:gridCol>
              </a:tblGrid>
              <a:tr h="538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Perisian</a:t>
                      </a:r>
                      <a:endParaRPr lang="en-MY" sz="18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MY" sz="1800" i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Lokasi</a:t>
                      </a:r>
                      <a:r>
                        <a:rPr lang="en-MY" sz="1800" i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800" i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Agihan</a:t>
                      </a:r>
                      <a:endParaRPr lang="en-MY" sz="1800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Fungsi</a:t>
                      </a:r>
                      <a:endParaRPr lang="en-MY" sz="1800" b="1" i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93924803"/>
                  </a:ext>
                </a:extLst>
              </a:tr>
              <a:tr h="564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MY" sz="1800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Nama, </a:t>
                      </a:r>
                      <a:r>
                        <a:rPr lang="en-MY" sz="1800" i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Agihan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66689286"/>
                  </a:ext>
                </a:extLst>
              </a:tr>
              <a:tr h="564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69402936"/>
                  </a:ext>
                </a:extLst>
              </a:tr>
              <a:tr h="564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i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MY" sz="18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endParaRPr lang="en-MY" sz="18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MY" sz="18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XXX</a:t>
                      </a:r>
                      <a:endParaRPr lang="en-MY" sz="18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81840593"/>
                  </a:ext>
                </a:extLst>
              </a:tr>
            </a:tbl>
          </a:graphicData>
        </a:graphic>
      </p:graphicFrame>
      <p:sp>
        <p:nvSpPr>
          <p:cNvPr id="10" name="Content Placeholder 4"/>
          <p:cNvSpPr txBox="1">
            <a:spLocks/>
          </p:cNvSpPr>
          <p:nvPr/>
        </p:nvSpPr>
        <p:spPr>
          <a:xfrm>
            <a:off x="510666" y="1772816"/>
            <a:ext cx="10945216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Senarai perisian yang terlibat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Spesifikasi teknikal yang terperinci perlu diletakkan pada lampiran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000" dirty="0" smtClean="0">
                <a:latin typeface="Arial" pitchFamily="34" charset="0"/>
                <a:cs typeface="Arial" pitchFamily="34" charset="0"/>
              </a:rPr>
              <a:t>Contoh:</a:t>
            </a:r>
            <a:endParaRPr lang="ms-MY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14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96222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72224" y="494382"/>
            <a:ext cx="7247553" cy="1050796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PERINCIAN SPESIFIKASI TEKNIKAL</a:t>
            </a:r>
          </a:p>
          <a:p>
            <a:pPr algn="ctr" defTabSz="639153" eaLnBrk="0" hangingPunct="0">
              <a:defRPr/>
            </a:pPr>
            <a:r>
              <a:rPr lang="en-US" sz="3200" b="1" smtClean="0">
                <a:latin typeface="Arial" pitchFamily="34" charset="0"/>
                <a:cs typeface="Arial" pitchFamily="34" charset="0"/>
              </a:rPr>
              <a:t>(PERISIAN)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15965" y="112474"/>
            <a:ext cx="1402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 smtClean="0">
                <a:latin typeface="Arial" pitchFamily="34" charset="0"/>
                <a:cs typeface="Arial" pitchFamily="34" charset="0"/>
              </a:rPr>
              <a:t>LAMPIRAN</a:t>
            </a:r>
            <a:endParaRPr lang="en-MY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15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66661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228669"/>
              </p:ext>
            </p:extLst>
          </p:nvPr>
        </p:nvGraphicFramePr>
        <p:xfrm>
          <a:off x="680057" y="1124745"/>
          <a:ext cx="10831886" cy="4912187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715910">
                  <a:extLst>
                    <a:ext uri="{9D8B030D-6E8A-4147-A177-3AD203B41FA5}">
                      <a16:colId xmlns:a16="http://schemas.microsoft.com/office/drawing/2014/main" xmlns="" val="2141711430"/>
                    </a:ext>
                  </a:extLst>
                </a:gridCol>
                <a:gridCol w="2821996">
                  <a:extLst>
                    <a:ext uri="{9D8B030D-6E8A-4147-A177-3AD203B41FA5}">
                      <a16:colId xmlns:a16="http://schemas.microsoft.com/office/drawing/2014/main" xmlns="" val="3818496532"/>
                    </a:ext>
                  </a:extLst>
                </a:gridCol>
                <a:gridCol w="1733024">
                  <a:extLst>
                    <a:ext uri="{9D8B030D-6E8A-4147-A177-3AD203B41FA5}">
                      <a16:colId xmlns:a16="http://schemas.microsoft.com/office/drawing/2014/main" xmlns="" val="2383977431"/>
                    </a:ext>
                  </a:extLst>
                </a:gridCol>
                <a:gridCol w="1903019">
                  <a:extLst>
                    <a:ext uri="{9D8B030D-6E8A-4147-A177-3AD203B41FA5}">
                      <a16:colId xmlns:a16="http://schemas.microsoft.com/office/drawing/2014/main" xmlns="" val="2641246377"/>
                    </a:ext>
                  </a:extLst>
                </a:gridCol>
                <a:gridCol w="1828967">
                  <a:extLst>
                    <a:ext uri="{9D8B030D-6E8A-4147-A177-3AD203B41FA5}">
                      <a16:colId xmlns:a16="http://schemas.microsoft.com/office/drawing/2014/main" xmlns="" val="3856212152"/>
                    </a:ext>
                  </a:extLst>
                </a:gridCol>
                <a:gridCol w="1828970">
                  <a:extLst>
                    <a:ext uri="{9D8B030D-6E8A-4147-A177-3AD203B41FA5}">
                      <a16:colId xmlns:a16="http://schemas.microsoft.com/office/drawing/2014/main" xmlns="" val="1302037283"/>
                    </a:ext>
                  </a:extLst>
                </a:gridCol>
              </a:tblGrid>
              <a:tr h="57997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ITEM/ </a:t>
                      </a:r>
                      <a:r>
                        <a:rPr lang="en-MY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PERKHIDMATAN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SEDIA</a:t>
                      </a:r>
                      <a:r>
                        <a:rPr lang="en-US" sz="16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ADA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BAHARU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extLst>
                  <a:ext uri="{0D108BD9-81ED-4DB2-BD59-A6C34878D82A}">
                    <a16:rowId xmlns:a16="http://schemas.microsoft.com/office/drawing/2014/main" xmlns="" val="2468470920"/>
                  </a:ext>
                </a:extLst>
              </a:tr>
              <a:tr h="579975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(RM)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(RM)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9397143"/>
                  </a:ext>
                </a:extLst>
              </a:tr>
              <a:tr h="5799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Perkakasan</a:t>
                      </a:r>
                      <a:endParaRPr lang="en-US" sz="16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0192287"/>
                  </a:ext>
                </a:extLst>
              </a:tr>
              <a:tr h="852362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Pembangunan</a:t>
                      </a:r>
                      <a:r>
                        <a:rPr lang="en-MY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</a:t>
                      </a:r>
                      <a:r>
                        <a:rPr lang="en-MY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Aplikasi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975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Perisian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7943851"/>
                  </a:ext>
                </a:extLst>
              </a:tr>
              <a:tr h="579975">
                <a:tc>
                  <a:txBody>
                    <a:bodyPr/>
                    <a:lstStyle/>
                    <a:p>
                      <a:pPr algn="ctr"/>
                      <a:r>
                        <a:rPr lang="en-MY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Rangkaian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975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Perkhidmatan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0903892"/>
                  </a:ext>
                </a:extLst>
              </a:tr>
              <a:tr h="579975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Latihan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339193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13544" y="435677"/>
            <a:ext cx="9764917" cy="535531"/>
          </a:xfr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PERBEZAAN PROJEK SEDIA ADA DAN BAHARU</a:t>
            </a:r>
            <a:endParaRPr lang="en-US" sz="32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16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01393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06131" y="344017"/>
            <a:ext cx="8179738" cy="5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lnSpc>
                <a:spcPct val="80000"/>
              </a:lnSpc>
              <a:buClr>
                <a:srgbClr val="000000"/>
              </a:buClr>
              <a:buSzPts val="3200"/>
            </a:pPr>
            <a:r>
              <a:rPr lang="en-MY" sz="2800" b="1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PERINCIAN PERUNTUKAN MENGIKUT TAHUN</a:t>
            </a:r>
            <a:endParaRPr lang="en-MY"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91745"/>
              </p:ext>
            </p:extLst>
          </p:nvPr>
        </p:nvGraphicFramePr>
        <p:xfrm>
          <a:off x="591408" y="1124744"/>
          <a:ext cx="10761173" cy="5139187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672907">
                  <a:extLst>
                    <a:ext uri="{9D8B030D-6E8A-4147-A177-3AD203B41FA5}">
                      <a16:colId xmlns:a16="http://schemas.microsoft.com/office/drawing/2014/main" xmlns="" val="2141711430"/>
                    </a:ext>
                  </a:extLst>
                </a:gridCol>
                <a:gridCol w="2652487">
                  <a:extLst>
                    <a:ext uri="{9D8B030D-6E8A-4147-A177-3AD203B41FA5}">
                      <a16:colId xmlns:a16="http://schemas.microsoft.com/office/drawing/2014/main" xmlns="" val="3818496532"/>
                    </a:ext>
                  </a:extLst>
                </a:gridCol>
                <a:gridCol w="2278449">
                  <a:extLst>
                    <a:ext uri="{9D8B030D-6E8A-4147-A177-3AD203B41FA5}">
                      <a16:colId xmlns:a16="http://schemas.microsoft.com/office/drawing/2014/main" xmlns="" val="3856212152"/>
                    </a:ext>
                  </a:extLst>
                </a:gridCol>
                <a:gridCol w="1719110">
                  <a:extLst>
                    <a:ext uri="{9D8B030D-6E8A-4147-A177-3AD203B41FA5}">
                      <a16:colId xmlns:a16="http://schemas.microsoft.com/office/drawing/2014/main" xmlns="" val="1302037283"/>
                    </a:ext>
                  </a:extLst>
                </a:gridCol>
                <a:gridCol w="1719110">
                  <a:extLst>
                    <a:ext uri="{9D8B030D-6E8A-4147-A177-3AD203B41FA5}">
                      <a16:colId xmlns:a16="http://schemas.microsoft.com/office/drawing/2014/main" xmlns="" val="4174422997"/>
                    </a:ext>
                  </a:extLst>
                </a:gridCol>
                <a:gridCol w="1719110">
                  <a:extLst>
                    <a:ext uri="{9D8B030D-6E8A-4147-A177-3AD203B41FA5}">
                      <a16:colId xmlns:a16="http://schemas.microsoft.com/office/drawing/2014/main" xmlns="" val="2867386239"/>
                    </a:ext>
                  </a:extLst>
                </a:gridCol>
              </a:tblGrid>
              <a:tr h="7828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ITEM/ PERKHIDMATAN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(CONTOH:2024)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en-US" sz="16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(CONTOH:2024)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(CONTOH:2025)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(RM)</a:t>
                      </a: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9397143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Perkakasan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0192287"/>
                  </a:ext>
                </a:extLst>
              </a:tr>
              <a:tr h="782819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Pembangunan</a:t>
                      </a:r>
                      <a:r>
                        <a:rPr lang="en-MY" sz="16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Sistem Aplikasi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Perisian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7943851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r>
                        <a:rPr lang="en-MY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Rangkaian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Perkhidmatan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0903892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Latihan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3391936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(RM)</a:t>
                      </a:r>
                      <a:endParaRPr lang="en-MY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43962790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 CJCP</a:t>
                      </a:r>
                      <a:endParaRPr lang="en-MY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3065173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KOS KESELURUHAN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(RM)</a:t>
                      </a:r>
                      <a:endParaRPr lang="en-MY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0415254"/>
                  </a:ext>
                </a:extLst>
              </a:tr>
              <a:tr h="397061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PENGGENAPAN (</a:t>
                      </a:r>
                      <a:r>
                        <a:rPr lang="en-MY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hingga</a:t>
                      </a:r>
                      <a:r>
                        <a:rPr lang="en-MY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ribu</a:t>
                      </a:r>
                      <a:r>
                        <a:rPr lang="en-MY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terdekat</a:t>
                      </a:r>
                      <a:r>
                        <a:rPr lang="en-MY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MY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≈ XXX.XX</a:t>
                      </a:r>
                      <a:endParaRPr lang="en-MY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496638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17</a:t>
            </a:fld>
            <a:endParaRPr lang="ms-MY" dirty="0"/>
          </a:p>
        </p:txBody>
      </p:sp>
      <p:sp>
        <p:nvSpPr>
          <p:cNvPr id="4" name="TextBox 3"/>
          <p:cNvSpPr txBox="1"/>
          <p:nvPr/>
        </p:nvSpPr>
        <p:spPr>
          <a:xfrm>
            <a:off x="9048328" y="734670"/>
            <a:ext cx="171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MY" b="1" dirty="0" err="1" smtClean="0">
                <a:solidFill>
                  <a:schemeClr val="accent6">
                    <a:lumMod val="75000"/>
                  </a:schemeClr>
                </a:solidFill>
              </a:rPr>
              <a:t>rujuk</a:t>
            </a:r>
            <a:r>
              <a:rPr lang="en-MY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MY" b="1" dirty="0" err="1" smtClean="0">
                <a:solidFill>
                  <a:schemeClr val="accent6">
                    <a:lumMod val="75000"/>
                  </a:schemeClr>
                </a:solidFill>
              </a:rPr>
              <a:t>contoh</a:t>
            </a:r>
            <a:r>
              <a:rPr lang="en-MY" b="1" dirty="0" smtClean="0">
                <a:solidFill>
                  <a:schemeClr val="accent6">
                    <a:lumMod val="75000"/>
                  </a:schemeClr>
                </a:solidFill>
              </a:rPr>
              <a:t> 1)</a:t>
            </a:r>
            <a:endParaRPr lang="en-MY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9337" y="6399353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 smtClean="0"/>
              <a:t>(</a:t>
            </a:r>
            <a:r>
              <a:rPr lang="en-MY" dirty="0" err="1" smtClean="0"/>
              <a:t>Unjuran</a:t>
            </a:r>
            <a:r>
              <a:rPr lang="en-MY" dirty="0" smtClean="0"/>
              <a:t> </a:t>
            </a:r>
            <a:r>
              <a:rPr lang="en-MY" dirty="0" err="1" smtClean="0"/>
              <a:t>bayaran</a:t>
            </a:r>
            <a:r>
              <a:rPr lang="en-MY" dirty="0" smtClean="0"/>
              <a:t> </a:t>
            </a:r>
            <a:r>
              <a:rPr lang="en-MY" smtClean="0"/>
              <a:t>mengikt</a:t>
            </a:r>
            <a:r>
              <a:rPr lang="en-MY" dirty="0" smtClean="0"/>
              <a:t> </a:t>
            </a:r>
            <a:r>
              <a:rPr lang="en-MY" dirty="0" err="1" smtClean="0"/>
              <a:t>tahun</a:t>
            </a:r>
            <a:r>
              <a:rPr lang="en-MY" dirty="0" smtClean="0"/>
              <a:t>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153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24824"/>
              </p:ext>
            </p:extLst>
          </p:nvPr>
        </p:nvGraphicFramePr>
        <p:xfrm>
          <a:off x="233907" y="1073669"/>
          <a:ext cx="11717089" cy="42615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9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466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9944">
                  <a:extLst>
                    <a:ext uri="{9D8B030D-6E8A-4147-A177-3AD203B41FA5}">
                      <a16:colId xmlns:a16="http://schemas.microsoft.com/office/drawing/2014/main" xmlns="" val="668663305"/>
                    </a:ext>
                  </a:extLst>
                </a:gridCol>
                <a:gridCol w="1796902">
                  <a:extLst>
                    <a:ext uri="{9D8B030D-6E8A-4147-A177-3AD203B41FA5}">
                      <a16:colId xmlns:a16="http://schemas.microsoft.com/office/drawing/2014/main" xmlns="" val="2077974023"/>
                    </a:ext>
                  </a:extLst>
                </a:gridCol>
                <a:gridCol w="1786270">
                  <a:extLst>
                    <a:ext uri="{9D8B030D-6E8A-4147-A177-3AD203B41FA5}">
                      <a16:colId xmlns:a16="http://schemas.microsoft.com/office/drawing/2014/main" xmlns="" val="804965"/>
                    </a:ext>
                  </a:extLst>
                </a:gridCol>
                <a:gridCol w="16480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311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 (RM)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Perkakasan</a:t>
                      </a:r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ICT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954,000.00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954,000.00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s-MY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r>
                        <a:rPr lang="ms-MY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Pembangunan</a:t>
                      </a:r>
                      <a:r>
                        <a:rPr lang="ms-MY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Sistem Aplikasi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94,000.00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3,680,016.00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2,422,284.00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6,196,300.00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Perisian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381,400.00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381,400.00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s-MY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r>
                        <a:rPr lang="ms-MY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Rangkaian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s-MY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Perkhidmatan</a:t>
                      </a:r>
                      <a:endParaRPr lang="ms-MY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94,000.00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1,513,700.00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1,607,700.00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s-MY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Latihan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3230074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188,000.00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4,061,416.00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4,889,996.00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9,139,400.00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and Service Tax (SST)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12,000.00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260,700.00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312,127.44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584,827.44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3378245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Service Tax (DST)</a:t>
                      </a: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22,884.00</a:t>
                      </a:r>
                      <a:endParaRPr lang="en-MY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22,884.00</a:t>
                      </a:r>
                      <a:endParaRPr lang="en-M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928086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KESELURUHAN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200,000.00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4,345,000.00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5,202,124.44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9,747,132.44</a:t>
                      </a:r>
                      <a:endParaRPr lang="en-MY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1448987">
            <a:off x="9026182" y="2784939"/>
            <a:ext cx="33306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1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Text Placeholder 10"/>
          <p:cNvSpPr txBox="1">
            <a:spLocks/>
          </p:cNvSpPr>
          <p:nvPr/>
        </p:nvSpPr>
        <p:spPr>
          <a:xfrm>
            <a:off x="1775520" y="331336"/>
            <a:ext cx="9517149" cy="742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MY" b="1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PERINCIAN PERUNTUKAN MENGIKUT TAHUN</a:t>
            </a:r>
            <a:endParaRPr lang="en-MY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18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19722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84814" y="428358"/>
            <a:ext cx="6422372" cy="5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3000" b="1" cap="all" spc="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perincian</a:t>
            </a:r>
            <a:r>
              <a:rPr lang="en-US" sz="3000" b="1" cap="all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PERUNTUKAN</a:t>
            </a:r>
            <a:endParaRPr lang="en-US" sz="3000" b="1" cap="all" spc="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694954"/>
              </p:ext>
            </p:extLst>
          </p:nvPr>
        </p:nvGraphicFramePr>
        <p:xfrm>
          <a:off x="591408" y="1124747"/>
          <a:ext cx="10761175" cy="489654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855727">
                  <a:extLst>
                    <a:ext uri="{9D8B030D-6E8A-4147-A177-3AD203B41FA5}">
                      <a16:colId xmlns:a16="http://schemas.microsoft.com/office/drawing/2014/main" xmlns="" val="2141711430"/>
                    </a:ext>
                  </a:extLst>
                </a:gridCol>
                <a:gridCol w="3373128">
                  <a:extLst>
                    <a:ext uri="{9D8B030D-6E8A-4147-A177-3AD203B41FA5}">
                      <a16:colId xmlns:a16="http://schemas.microsoft.com/office/drawing/2014/main" xmlns="" val="3818496532"/>
                    </a:ext>
                  </a:extLst>
                </a:gridCol>
                <a:gridCol w="2071481">
                  <a:extLst>
                    <a:ext uri="{9D8B030D-6E8A-4147-A177-3AD203B41FA5}">
                      <a16:colId xmlns:a16="http://schemas.microsoft.com/office/drawing/2014/main" xmlns="" val="2383977431"/>
                    </a:ext>
                  </a:extLst>
                </a:gridCol>
                <a:gridCol w="2274677">
                  <a:extLst>
                    <a:ext uri="{9D8B030D-6E8A-4147-A177-3AD203B41FA5}">
                      <a16:colId xmlns:a16="http://schemas.microsoft.com/office/drawing/2014/main" xmlns="" val="2641246377"/>
                    </a:ext>
                  </a:extLst>
                </a:gridCol>
                <a:gridCol w="2186162">
                  <a:extLst>
                    <a:ext uri="{9D8B030D-6E8A-4147-A177-3AD203B41FA5}">
                      <a16:colId xmlns:a16="http://schemas.microsoft.com/office/drawing/2014/main" xmlns="" val="3856212152"/>
                    </a:ext>
                  </a:extLst>
                </a:gridCol>
              </a:tblGrid>
              <a:tr h="6986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ITEM/ PERKHIDMATAN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SEUNIT (RM)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en-US" sz="16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9397143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Perkakasan</a:t>
                      </a:r>
                      <a:endParaRPr lang="en-US" sz="160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0192287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Perkakasan A</a:t>
                      </a: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4541722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 Perkakasan B</a:t>
                      </a: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48149976"/>
                  </a:ext>
                </a:extLst>
              </a:tr>
              <a:tr h="638030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Pembangunan</a:t>
                      </a:r>
                      <a:r>
                        <a:rPr lang="en-MY" sz="16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Sistem Aplikasi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Perisian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7943851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MY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Rangkaian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Perkhidmatan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0903892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Latihan</a:t>
                      </a:r>
                      <a:endParaRPr lang="en-MY" sz="16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3391936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(RM)</a:t>
                      </a:r>
                      <a:endParaRPr lang="en-MY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 hMerge="1">
                  <a:txBody>
                    <a:bodyPr/>
                    <a:lstStyle/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5684552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 CJCP</a:t>
                      </a:r>
                      <a:endParaRPr lang="en-MY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3640827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KOS KESELURUHAN</a:t>
                      </a:r>
                      <a:r>
                        <a:rPr lang="en-U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(RM)</a:t>
                      </a:r>
                      <a:endParaRPr lang="en-MY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1829751"/>
                  </a:ext>
                </a:extLst>
              </a:tr>
              <a:tr h="323620">
                <a:tc>
                  <a:txBody>
                    <a:bodyPr/>
                    <a:lstStyle/>
                    <a:p>
                      <a:pPr algn="ctr"/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MY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PENGGENAPAN (</a:t>
                      </a:r>
                      <a:r>
                        <a:rPr lang="en-MY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hingga</a:t>
                      </a:r>
                      <a:r>
                        <a:rPr lang="en-MY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ribu</a:t>
                      </a:r>
                      <a:r>
                        <a:rPr lang="en-MY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terdekat</a:t>
                      </a:r>
                      <a:r>
                        <a:rPr lang="en-MY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MY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≈ XXX.XX</a:t>
                      </a:r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114383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83432" y="6165304"/>
            <a:ext cx="8900450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/>
              <a:t>* </a:t>
            </a:r>
            <a:r>
              <a:rPr lang="en-MY" dirty="0" err="1"/>
              <a:t>Sila</a:t>
            </a:r>
            <a:r>
              <a:rPr lang="en-MY" dirty="0"/>
              <a:t> </a:t>
            </a:r>
            <a:r>
              <a:rPr lang="en-MY" dirty="0" err="1"/>
              <a:t>perincikan</a:t>
            </a:r>
            <a:r>
              <a:rPr lang="en-MY" dirty="0"/>
              <a:t> </a:t>
            </a:r>
            <a:r>
              <a:rPr lang="en-MY" dirty="0" err="1"/>
              <a:t>kos</a:t>
            </a:r>
            <a:r>
              <a:rPr lang="en-MY" dirty="0"/>
              <a:t> </a:t>
            </a:r>
            <a:r>
              <a:rPr lang="en-MY" dirty="0" err="1"/>
              <a:t>bagi</a:t>
            </a:r>
            <a:r>
              <a:rPr lang="en-MY" dirty="0"/>
              <a:t> </a:t>
            </a:r>
            <a:r>
              <a:rPr lang="en-MY" dirty="0" err="1"/>
              <a:t>setiap</a:t>
            </a:r>
            <a:r>
              <a:rPr lang="en-MY" dirty="0"/>
              <a:t> item A </a:t>
            </a:r>
            <a:r>
              <a:rPr lang="en-MY" dirty="0" err="1"/>
              <a:t>hingga</a:t>
            </a:r>
            <a:r>
              <a:rPr lang="en-MY" dirty="0"/>
              <a:t> F (mana-mana yang </a:t>
            </a:r>
            <a:r>
              <a:rPr lang="en-MY" dirty="0" err="1"/>
              <a:t>berkaitan</a:t>
            </a:r>
            <a:r>
              <a:rPr lang="en-MY" dirty="0" smtClean="0"/>
              <a:t>). </a:t>
            </a:r>
            <a:r>
              <a:rPr lang="en-MY" b="1" dirty="0" err="1" smtClean="0"/>
              <a:t>Rujuk</a:t>
            </a:r>
            <a:r>
              <a:rPr lang="en-MY" b="1" dirty="0" smtClean="0"/>
              <a:t> </a:t>
            </a:r>
            <a:r>
              <a:rPr lang="en-MY" b="1" dirty="0" err="1" smtClean="0"/>
              <a:t>contoh</a:t>
            </a:r>
            <a:r>
              <a:rPr lang="en-MY" b="1" dirty="0" smtClean="0"/>
              <a:t> 2</a:t>
            </a:r>
            <a:r>
              <a:rPr lang="en-MY" dirty="0" smtClean="0"/>
              <a:t>.</a:t>
            </a:r>
            <a:endParaRPr lang="en-MY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19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1149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135269"/>
              </p:ext>
            </p:extLst>
          </p:nvPr>
        </p:nvGraphicFramePr>
        <p:xfrm>
          <a:off x="218988" y="948932"/>
          <a:ext cx="11754024" cy="5292998"/>
        </p:xfrm>
        <a:graphic>
          <a:graphicData uri="http://schemas.openxmlformats.org/drawingml/2006/table">
            <a:tbl>
              <a:tblPr firstCol="1" bandRow="1">
                <a:tableStyleId>{85BE263C-DBD7-4A20-BB59-AAB30ACAA65A}</a:tableStyleId>
              </a:tblPr>
              <a:tblGrid>
                <a:gridCol w="35727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812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0832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800" kern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Tajuk Cadangan Projek</a:t>
                      </a:r>
                      <a:r>
                        <a:rPr kumimoji="0" lang="ms-MY" sz="1800" kern="12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ICT</a:t>
                      </a:r>
                      <a:endParaRPr kumimoji="0" lang="ms-MY" sz="1800" kern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73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ms-MY" sz="18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Tajuk</a:t>
                      </a:r>
                      <a:endParaRPr lang="ms-MY" sz="18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91064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800" kern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 terkandung dalam Pelan Strategik Pendigitalan (PSP) JPA</a:t>
                      </a:r>
                      <a:endParaRPr lang="ms-MY" sz="18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Teras Strategi X: XXX</a:t>
                      </a:r>
                    </a:p>
                    <a:p>
                      <a:pPr algn="just"/>
                      <a:r>
                        <a:rPr lang="ms-MY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 X: XXX</a:t>
                      </a:r>
                    </a:p>
                    <a:p>
                      <a:pPr algn="just"/>
                      <a:r>
                        <a:rPr lang="ms-MY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X: XXX</a:t>
                      </a:r>
                      <a:endParaRPr lang="ms-MY" sz="1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792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800" kern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 </a:t>
                      </a:r>
                      <a:r>
                        <a:rPr kumimoji="0" lang="ms-MY" sz="1800" kern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</a:t>
                      </a:r>
                    </a:p>
                  </a:txBody>
                  <a:tcPr marT="45737" marB="45737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ms-MY" sz="1800" noProof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 bulan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ms-MY" sz="1800" noProof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dd/ mm/ yyyy hingga dd/ mm/ yyyy</a:t>
                      </a:r>
                    </a:p>
                    <a:p>
                      <a:r>
                        <a:rPr lang="ms-MY" sz="1800" noProof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(Bermula dari SST hingga kontrak tamat)</a:t>
                      </a:r>
                      <a:endParaRPr lang="ms-MY" sz="1800" noProof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7" marB="4573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5776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Anggaran Kos</a:t>
                      </a:r>
                      <a:r>
                        <a:rPr lang="ms-MY" sz="1800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Keseluruhan</a:t>
                      </a:r>
                      <a:endParaRPr lang="ms-MY" sz="18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18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RMx</a:t>
                      </a:r>
                      <a:r>
                        <a:rPr lang="ms-MY" sz="18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termasuk/ tidak termasuk 8% CJCP</a:t>
                      </a:r>
                      <a:endParaRPr lang="ms-MY" sz="1800" b="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416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Kaedah Perolehan</a:t>
                      </a:r>
                      <a:endParaRPr lang="ms-MY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18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Tender Terbuka/ Sebut</a:t>
                      </a:r>
                      <a:r>
                        <a:rPr lang="ms-MY" sz="18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Harga/ Rundingan Terus/ Kontrak Pusat</a:t>
                      </a:r>
                      <a:endParaRPr lang="ms-MY" sz="18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374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Sumber Peruntukan</a:t>
                      </a:r>
                      <a:endParaRPr lang="ms-MY" sz="18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Contoh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Belanja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Mengurus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Belanja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Pembangunan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RMKe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-XX RPXX</a:t>
                      </a:r>
                      <a:endParaRPr lang="ms-MY" sz="18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50736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Pelaksanaan</a:t>
                      </a:r>
                      <a:r>
                        <a:rPr lang="ms-MY" sz="1800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s-MY" sz="18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Kajian </a:t>
                      </a:r>
                      <a:r>
                        <a:rPr lang="ms-MY" sz="18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Ketersauran/ Pasaran/ </a:t>
                      </a:r>
                      <a:r>
                        <a:rPr lang="ms-MY" sz="18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Analisis </a:t>
                      </a:r>
                      <a:r>
                        <a:rPr lang="ms-MY" sz="1800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Faedah </a:t>
                      </a:r>
                      <a:r>
                        <a:rPr lang="ms-MY" sz="18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Kos/ Impak</a:t>
                      </a:r>
                      <a:endParaRPr lang="ms-MY" sz="1800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ms-MY" sz="1800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Ada/ Tiada &lt;Sila</a:t>
                      </a:r>
                      <a:r>
                        <a:rPr lang="ms-MY" sz="1800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sertakan dokumen sokongan pada lampiran&gt;</a:t>
                      </a:r>
                      <a:endParaRPr lang="ms-MY" sz="1800" b="0" strike="noStrike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692113" y="188640"/>
            <a:ext cx="4807783" cy="558354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smtClean="0">
                <a:latin typeface="Arial" pitchFamily="34" charset="0"/>
                <a:cs typeface="Arial" pitchFamily="34" charset="0"/>
              </a:rPr>
              <a:t>PENGENALAN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PROJEK</a:t>
            </a:r>
          </a:p>
        </p:txBody>
      </p:sp>
      <p:sp>
        <p:nvSpPr>
          <p:cNvPr id="5" name="Rectangle 4"/>
          <p:cNvSpPr/>
          <p:nvPr/>
        </p:nvSpPr>
        <p:spPr>
          <a:xfrm>
            <a:off x="258613" y="6330806"/>
            <a:ext cx="46132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* CJCP -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Cukai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Jualan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Cukai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Perkhidmatan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2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41704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19503" y="651474"/>
            <a:ext cx="9143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93031" y="1323522"/>
          <a:ext cx="11282413" cy="39236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7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810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64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5717">
                  <a:extLst>
                    <a:ext uri="{9D8B030D-6E8A-4147-A177-3AD203B41FA5}">
                      <a16:colId xmlns:a16="http://schemas.microsoft.com/office/drawing/2014/main" xmlns="" val="1759243033"/>
                    </a:ext>
                  </a:extLst>
                </a:gridCol>
                <a:gridCol w="1581912">
                  <a:extLst>
                    <a:ext uri="{9D8B030D-6E8A-4147-A177-3AD203B41FA5}">
                      <a16:colId xmlns:a16="http://schemas.microsoft.com/office/drawing/2014/main" xmlns="" val="1837603491"/>
                    </a:ext>
                  </a:extLst>
                </a:gridCol>
                <a:gridCol w="29795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78391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SEUNIT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CATATAN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3940">
                <a:tc gridSpan="5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 </a:t>
                      </a:r>
                      <a:r>
                        <a:rPr lang="ms-MY" sz="1400" b="1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PERKAKASAN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MY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MY" sz="14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Komputer</a:t>
                      </a:r>
                      <a:r>
                        <a:rPr lang="en-MY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Peribadi</a:t>
                      </a:r>
                      <a:r>
                        <a:rPr lang="en-MY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MY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altLang="ms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Processor: Intel Core i5 latest generation</a:t>
                      </a:r>
                    </a:p>
                    <a:p>
                      <a:pPr eaLnBrk="1" hangingPunct="1"/>
                      <a:r>
                        <a:rPr lang="en-US" altLang="ms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Display: 21.5 wide LCD monitor</a:t>
                      </a:r>
                    </a:p>
                    <a:p>
                      <a:pPr eaLnBrk="1" hangingPunct="1"/>
                      <a:r>
                        <a:rPr lang="en-US" altLang="ms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Memory: 8GB DDR4</a:t>
                      </a:r>
                    </a:p>
                    <a:p>
                      <a:pPr eaLnBrk="1" hangingPunct="1"/>
                      <a:r>
                        <a:rPr lang="en-US" altLang="ms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Windows 10 64bit</a:t>
                      </a:r>
                    </a:p>
                    <a:p>
                      <a:pPr eaLnBrk="1" hangingPunct="1"/>
                      <a:r>
                        <a:rPr lang="en-US" altLang="ms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Hard Drives: 1TB</a:t>
                      </a:r>
                    </a:p>
                    <a:p>
                      <a:pPr eaLnBrk="1" hangingPunct="1"/>
                      <a:endParaRPr lang="en-US" altLang="ms-MY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u="sng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Jaminan</a:t>
                      </a:r>
                      <a:r>
                        <a:rPr lang="en-MY" sz="14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MY" sz="14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</a:t>
                      </a:r>
                      <a:r>
                        <a:rPr lang="en-MY" sz="1400" u="non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endParaRPr lang="en-MY" sz="1400" u="non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MY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MY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MY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XX.00</a:t>
                      </a:r>
                      <a:endParaRPr lang="en-MY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MY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XX.00</a:t>
                      </a:r>
                      <a:endParaRPr lang="en-MY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sng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Lokasi</a:t>
                      </a:r>
                      <a:r>
                        <a:rPr lang="en-US" sz="1400" u="sng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400" u="non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Ibu</a:t>
                      </a:r>
                      <a:r>
                        <a:rPr lang="en-US" sz="14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u="non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Pejabat</a:t>
                      </a:r>
                      <a:r>
                        <a:rPr lang="en-US" sz="14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(36 PC) </a:t>
                      </a:r>
                      <a:r>
                        <a:rPr lang="en-US" sz="1400" u="non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22 </a:t>
                      </a:r>
                      <a:r>
                        <a:rPr lang="en-US" sz="1400" u="non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cawangan</a:t>
                      </a:r>
                      <a:r>
                        <a:rPr lang="en-US" sz="14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(22 PC)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u="sng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sng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Kegunaan</a:t>
                      </a:r>
                      <a:r>
                        <a:rPr lang="en-US" sz="1400" u="sng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sz="14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400050" indent="-303213" algn="l" fontAlgn="ctr">
                        <a:buFont typeface="+mj-lt"/>
                        <a:buAutoNum type="romanLcPeriod"/>
                      </a:pP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Pelanggan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mendaftar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sendiri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menyemak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maklumat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membuat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pembayaran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online</a:t>
                      </a:r>
                    </a:p>
                    <a:p>
                      <a:pPr marL="400050" marR="0" lvl="0" indent="-3032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Kewangan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setiap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cawangan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bagi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pengurusan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perakaunan</a:t>
                      </a:r>
                      <a:endParaRPr lang="en-MY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MY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</a:t>
                      </a:r>
                      <a:r>
                        <a:rPr lang="ms-MY" sz="1400" b="1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ms-MY" sz="1400" b="1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ms-MY" sz="1400" b="1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PERKAKASAN</a:t>
                      </a:r>
                      <a:endParaRPr lang="ms-MY" sz="1400" b="1" i="0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XX,XXX,XXX.00</a:t>
                      </a:r>
                      <a:endParaRPr lang="en-MY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MY" sz="14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1470579">
            <a:off x="8544711" y="2286063"/>
            <a:ext cx="39565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2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EDC95E12-0A81-4546-BA8A-1C252C78DBB7}"/>
              </a:ext>
            </a:extLst>
          </p:cNvPr>
          <p:cNvSpPr txBox="1">
            <a:spLocks/>
          </p:cNvSpPr>
          <p:nvPr/>
        </p:nvSpPr>
        <p:spPr>
          <a:xfrm>
            <a:off x="242887" y="189940"/>
            <a:ext cx="10515600" cy="596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MAKLUMAT PERUNTUKAN: (A) PERKAKASAN ICT</a:t>
            </a:r>
            <a:endParaRPr lang="en-MY" dirty="0"/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393031" y="5430599"/>
            <a:ext cx="99249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Nota: </a:t>
            </a:r>
            <a:r>
              <a:rPr lang="en-US" altLang="ms-MY" sz="2000" dirty="0" err="1">
                <a:latin typeface="Arial" panose="020B0604020202020204" pitchFamily="34" charset="0"/>
                <a:cs typeface="Arial" panose="020B0604020202020204" pitchFamily="34" charset="0"/>
              </a:rPr>
              <a:t>Agihan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dirty="0" err="1">
                <a:latin typeface="Arial" panose="020B0604020202020204" pitchFamily="34" charset="0"/>
                <a:cs typeface="Arial" panose="020B0604020202020204" pitchFamily="34" charset="0"/>
              </a:rPr>
              <a:t>Peribadi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mengikut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dirty="0" err="1">
                <a:latin typeface="Arial" panose="020B0604020202020204" pitchFamily="34" charset="0"/>
                <a:cs typeface="Arial" panose="020B0604020202020204" pitchFamily="34" charset="0"/>
              </a:rPr>
              <a:t>cawangan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en-US" altLang="ms-MY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Lampiran</a:t>
            </a:r>
            <a:r>
              <a:rPr lang="en-US" altLang="ms-MY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ms-MY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20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72509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343472" y="972185"/>
            <a:ext cx="93846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Ringkasan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Pembangunan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355252"/>
              </p:ext>
            </p:extLst>
          </p:nvPr>
        </p:nvGraphicFramePr>
        <p:xfrm>
          <a:off x="1066517" y="1389407"/>
          <a:ext cx="10081516" cy="33776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595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314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15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289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7200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(B) PEMBANGUNAN SISTEM APLIKASI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r>
                        <a:rPr lang="en-MY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Kos (RM)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</a:t>
                      </a:r>
                      <a:r>
                        <a:rPr lang="en-MY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Effort (%)</a:t>
                      </a:r>
                      <a:endParaRPr lang="en-MY" sz="18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</a:t>
                      </a:r>
                      <a:endParaRPr lang="en-MY" sz="18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1,386,100.00</a:t>
                      </a:r>
                      <a:endParaRPr lang="en-MY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22.37</a:t>
                      </a:r>
                      <a:endParaRPr lang="en-MY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8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  <a:endParaRPr lang="en-MY" sz="18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1,961,000.00</a:t>
                      </a:r>
                      <a:endParaRPr lang="en-MY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31.65</a:t>
                      </a:r>
                      <a:endParaRPr lang="en-MY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Coding</a:t>
                      </a:r>
                      <a:endParaRPr lang="en-MY" sz="18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1,054,400.00</a:t>
                      </a:r>
                      <a:endParaRPr lang="en-MY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7.02</a:t>
                      </a:r>
                      <a:endParaRPr lang="en-MY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</a:t>
                      </a:r>
                      <a:endParaRPr lang="en-MY" sz="18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1,472,200.00</a:t>
                      </a:r>
                      <a:endParaRPr lang="en-MY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23.76</a:t>
                      </a:r>
                      <a:endParaRPr lang="en-MY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Implementation</a:t>
                      </a:r>
                      <a:endParaRPr lang="en-MY" sz="18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322,600.00</a:t>
                      </a:r>
                      <a:endParaRPr lang="en-MY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5.21</a:t>
                      </a:r>
                      <a:endParaRPr lang="en-MY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</a:t>
                      </a:r>
                      <a:r>
                        <a:rPr lang="en-MY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MY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 PEMBANGUNAN SISTEM</a:t>
                      </a:r>
                      <a:endParaRPr lang="en-MY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6,196,300.00</a:t>
                      </a:r>
                      <a:endParaRPr lang="en-MY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</a:t>
                      </a:r>
                      <a:endParaRPr lang="en-MY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xmlns="" id="{4B65ABC8-CD18-4368-99E5-BD506C408A4E}"/>
              </a:ext>
            </a:extLst>
          </p:cNvPr>
          <p:cNvSpPr txBox="1">
            <a:spLocks/>
          </p:cNvSpPr>
          <p:nvPr/>
        </p:nvSpPr>
        <p:spPr>
          <a:xfrm>
            <a:off x="0" y="178150"/>
            <a:ext cx="12192000" cy="5751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MAKLUMAT PERUNTUKAN: (B) PEMBANGUNAN SISTEM APLIKASI</a:t>
            </a:r>
            <a:endParaRPr lang="en-MY" sz="4000" dirty="0"/>
          </a:p>
        </p:txBody>
      </p:sp>
      <p:sp>
        <p:nvSpPr>
          <p:cNvPr id="9" name="Rectangle 8"/>
          <p:cNvSpPr/>
          <p:nvPr/>
        </p:nvSpPr>
        <p:spPr>
          <a:xfrm rot="1470579">
            <a:off x="8544711" y="2286063"/>
            <a:ext cx="39565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3F6-9220-493B-BC25-87A499A6DF38}" type="slidenum">
              <a:rPr lang="ms-MY" smtClean="0"/>
              <a:t>21</a:t>
            </a:fld>
            <a:endParaRPr lang="ms-MY"/>
          </a:p>
        </p:txBody>
      </p:sp>
      <p:sp>
        <p:nvSpPr>
          <p:cNvPr id="7" name="Rectangle 6"/>
          <p:cNvSpPr/>
          <p:nvPr/>
        </p:nvSpPr>
        <p:spPr>
          <a:xfrm>
            <a:off x="8423337" y="5007702"/>
            <a:ext cx="2482467" cy="16619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ms-MY" sz="9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PERATUSAN KOS PEMBANGUNAN (%) </a:t>
            </a:r>
            <a:r>
              <a:rPr lang="en-US" sz="9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BERDASARKAN BEST EFFORT</a:t>
            </a:r>
            <a:endParaRPr lang="ms-MY" sz="9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Phase	Ratio</a:t>
            </a: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Requirement 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20.00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Design 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30.00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Coding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15.00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Integration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5.00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Testing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25.00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Deployment 	</a:t>
            </a:r>
            <a:r>
              <a:rPr lang="ms-MY" sz="900" dirty="0">
                <a:latin typeface="Arial" panose="020B0604020202020204" pitchFamily="34" charset="0"/>
                <a:cs typeface="Arial" panose="020B0604020202020204" pitchFamily="34" charset="0"/>
              </a:rPr>
              <a:t>5.00</a:t>
            </a:r>
            <a:endParaRPr lang="en-MY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ms-MY" sz="900" b="1" dirty="0">
                <a:latin typeface="Arial" panose="020B0604020202020204" pitchFamily="34" charset="0"/>
                <a:cs typeface="Arial" panose="020B0604020202020204" pitchFamily="34" charset="0"/>
              </a:rPr>
              <a:t>Total	100</a:t>
            </a:r>
            <a:endParaRPr lang="en-MY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1200" dirty="0"/>
          </a:p>
        </p:txBody>
      </p:sp>
      <p:sp>
        <p:nvSpPr>
          <p:cNvPr id="10" name="Rectangle 9"/>
          <p:cNvSpPr/>
          <p:nvPr/>
        </p:nvSpPr>
        <p:spPr>
          <a:xfrm>
            <a:off x="1043180" y="4925486"/>
            <a:ext cx="729715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</a:p>
          <a:p>
            <a:pPr marL="342900" indent="-342900">
              <a:buAutoNum type="arabicPeriod"/>
            </a:pP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Jumlah keseluruhan kos pembangunan sistem aplikasi hendaklah berada dalam julat kos Function Point Analysis (FPA)</a:t>
            </a:r>
          </a:p>
          <a:p>
            <a:pPr marL="342900" indent="-342900">
              <a:buAutoNum type="arabicPeriod"/>
            </a:pP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Jumlah kos pembangunan sistem aplikasi perlu dibahagikan kepada peratusan best effort (+- %)</a:t>
            </a:r>
          </a:p>
          <a:p>
            <a:pPr marL="342900" indent="-342900">
              <a:buAutoNum type="arabicPeriod"/>
            </a:pP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Agensi perlu menyediakan slaid pecahan mengikut modul seperti di slaid 76</a:t>
            </a:r>
          </a:p>
          <a:p>
            <a:pPr marL="342900" indent="-342900">
              <a:buAutoNum type="arabicPeriod"/>
            </a:pPr>
            <a:r>
              <a:rPr lang="ms-MY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Sekiranya tidak melibatkan Integration, 5% tersebut boleh dimanfaatkan oleh mana-mana fasa.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35549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19503" y="651474"/>
            <a:ext cx="9143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93031" y="1323522"/>
          <a:ext cx="11282413" cy="44920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7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810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64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5717">
                  <a:extLst>
                    <a:ext uri="{9D8B030D-6E8A-4147-A177-3AD203B41FA5}">
                      <a16:colId xmlns:a16="http://schemas.microsoft.com/office/drawing/2014/main" xmlns="" val="1759243033"/>
                    </a:ext>
                  </a:extLst>
                </a:gridCol>
                <a:gridCol w="1581912">
                  <a:extLst>
                    <a:ext uri="{9D8B030D-6E8A-4147-A177-3AD203B41FA5}">
                      <a16:colId xmlns:a16="http://schemas.microsoft.com/office/drawing/2014/main" xmlns="" val="1837603491"/>
                    </a:ext>
                  </a:extLst>
                </a:gridCol>
                <a:gridCol w="29795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78391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SEUNIT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CATATAN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3940">
                <a:tc gridSpan="5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PERISIAN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ms-MY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MY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ArcGIS Desktop Advanced Concurrent User Latest Version for Model Visualization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(Perpetual License)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40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en-MY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lesen</a:t>
                      </a:r>
                      <a:endParaRPr lang="en-MY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XXX.00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XXX.00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Perisan</a:t>
                      </a:r>
                      <a:r>
                        <a:rPr lang="en-MY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MY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pembangunan</a:t>
                      </a:r>
                      <a:r>
                        <a:rPr lang="en-MY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paparan</a:t>
                      </a:r>
                      <a:r>
                        <a:rPr lang="en-MY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output model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MY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31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MY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MY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MY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12875" algn="ctr"/>
                        </a:tabLst>
                        <a:defRPr/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System – </a:t>
                      </a:r>
                      <a:r>
                        <a:rPr lang="en-US" sz="14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Redhat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Enterprise Edition For Virtual </a:t>
                      </a:r>
                      <a:r>
                        <a:rPr lang="en-US" sz="14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Marchines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(VMS)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12875" algn="ctr"/>
                        </a:tabLst>
                        <a:defRPr/>
                      </a:pP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(Recurring 20%)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12875" algn="ctr"/>
                        </a:tabLst>
                        <a:defRPr/>
                      </a:pPr>
                      <a:r>
                        <a:rPr lang="en-US" sz="14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endParaRPr lang="en-US" sz="140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en-MY" sz="14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lesen</a:t>
                      </a:r>
                      <a:endParaRPr lang="en-MY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en-MY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XXX.00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</a:t>
                      </a:r>
                      <a:r>
                        <a:rPr lang="en-MY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XX.00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</a:t>
                      </a:r>
                      <a:r>
                        <a:rPr lang="en-MY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XX.00</a:t>
                      </a:r>
                    </a:p>
                    <a:p>
                      <a:pPr algn="r"/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XXX.00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Lokasi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PDSA MAMPU</a:t>
                      </a:r>
                      <a:endParaRPr lang="en-US" sz="140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04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MY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MY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MY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12875" algn="ctr"/>
                        </a:tabLst>
                        <a:defRPr/>
                      </a:pPr>
                      <a:r>
                        <a:rPr lang="en-US" sz="1400" b="1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Database – MySQL Enterprise Edition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1412875" algn="ctr"/>
                        </a:tabLst>
                        <a:defRPr/>
                      </a:pP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(Annual subscription)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12875" algn="ctr"/>
                        </a:tabLst>
                        <a:defRPr/>
                      </a:pPr>
                      <a:r>
                        <a:rPr lang="en-US" sz="14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endParaRPr lang="en-US" sz="1400" i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MY" sz="1400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lesen</a:t>
                      </a:r>
                      <a:endParaRPr lang="en-MY" sz="1400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XXX.00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XXX.00</a:t>
                      </a:r>
                      <a:endParaRPr lang="en-MY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Lokasi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PDSA 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MAMPU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termasuk</a:t>
                      </a:r>
                      <a:r>
                        <a:rPr lang="en-US" sz="1400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MySQL Database</a:t>
                      </a:r>
                      <a:r>
                        <a:rPr lang="en-US" sz="1400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Monitoring Tool </a:t>
                      </a:r>
                      <a:r>
                        <a:rPr lang="en-US" sz="1400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400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</a:t>
                      </a:r>
                      <a:endParaRPr lang="en-US" sz="1400" i="0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n-US" sz="1400" i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5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 </a:t>
                      </a:r>
                      <a:r>
                        <a:rPr lang="ms-MY" sz="1400" b="1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ms-MY" sz="1400" b="1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 PERISIAN</a:t>
                      </a:r>
                      <a:endParaRPr lang="ms-MY" sz="1400" b="1" i="0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XX,XXX,XXX.00</a:t>
                      </a:r>
                      <a:endParaRPr lang="en-MY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MY" sz="1400" b="1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9" name="Text Placeholder 10"/>
          <p:cNvSpPr txBox="1">
            <a:spLocks/>
          </p:cNvSpPr>
          <p:nvPr/>
        </p:nvSpPr>
        <p:spPr>
          <a:xfrm>
            <a:off x="519503" y="44450"/>
            <a:ext cx="10834297" cy="735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</a:t>
            </a:r>
            <a: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PERUNTUKAN :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(C) PERISIAN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470579">
            <a:off x="8544711" y="2286063"/>
            <a:ext cx="39565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22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4762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0350" y="764704"/>
            <a:ext cx="91439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90349" y="1204141"/>
          <a:ext cx="11367435" cy="50696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47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07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48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1997">
                  <a:extLst>
                    <a:ext uri="{9D8B030D-6E8A-4147-A177-3AD203B41FA5}">
                      <a16:colId xmlns:a16="http://schemas.microsoft.com/office/drawing/2014/main" xmlns="" val="2241586895"/>
                    </a:ext>
                  </a:extLst>
                </a:gridCol>
                <a:gridCol w="1453415">
                  <a:extLst>
                    <a:ext uri="{9D8B030D-6E8A-4147-A177-3AD203B41FA5}">
                      <a16:colId xmlns:a16="http://schemas.microsoft.com/office/drawing/2014/main" xmlns="" val="2102530009"/>
                    </a:ext>
                  </a:extLst>
                </a:gridCol>
                <a:gridCol w="2704699">
                  <a:extLst>
                    <a:ext uri="{9D8B030D-6E8A-4147-A177-3AD203B41FA5}">
                      <a16:colId xmlns:a16="http://schemas.microsoft.com/office/drawing/2014/main" xmlns="" val="1219697476"/>
                    </a:ext>
                  </a:extLst>
                </a:gridCol>
              </a:tblGrid>
              <a:tr h="453774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SEUNIT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CATATAN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1715">
                <a:tc gridSpan="6"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4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(D) RANGKAIAN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62478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en-MY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s-MY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5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3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 Switch</a:t>
                      </a:r>
                    </a:p>
                    <a:p>
                      <a:pPr marL="285750" indent="-285750" algn="l" fontAlgn="ctr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</a:t>
                      </a: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24x 100/1000Base-X SFP</a:t>
                      </a:r>
                    </a:p>
                    <a:p>
                      <a:pPr marL="285750" indent="-285750" algn="l" fontAlgn="ctr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4x SFP/SFP+ ports </a:t>
                      </a:r>
                    </a:p>
                    <a:p>
                      <a:pPr marL="285750" indent="-285750" algn="l" fontAlgn="ctr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Ethernet interfaces based on IEEE 802.3, IEEE 802.3u, IEEE 802.3z, IEEE 802.3ab and IEEE 802.3ae </a:t>
                      </a:r>
                    </a:p>
                    <a:p>
                      <a:pPr marL="285750" indent="-285750" algn="l" fontAlgn="ctr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Stacked using the front panel SFP+ ports</a:t>
                      </a:r>
                    </a:p>
                    <a:p>
                      <a:pPr marL="285750" indent="-285750" algn="l" fontAlgn="ctr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the following transceivers: SFP and SFP+</a:t>
                      </a:r>
                    </a:p>
                    <a:p>
                      <a:pPr marL="285750" indent="-285750" algn="l" fontAlgn="ctr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SFP port support any combination of 1000SX, 1000LX and </a:t>
                      </a:r>
                      <a:r>
                        <a:rPr lang="en-US" sz="13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1000ZX</a:t>
                      </a:r>
                    </a:p>
                    <a:p>
                      <a:pPr marL="0" indent="0" algn="l" fontAlgn="ctr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300" u="non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ts val="15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MY" sz="1300" u="sng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Jaminan</a:t>
                      </a:r>
                      <a:r>
                        <a:rPr lang="en-MY" sz="13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MY" sz="13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</a:t>
                      </a:r>
                      <a:r>
                        <a:rPr lang="en-MY" sz="1300" u="non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r>
                        <a:rPr lang="en-MY" sz="13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(support)</a:t>
                      </a:r>
                    </a:p>
                    <a:p>
                      <a:pPr marL="0" indent="0" algn="l" fontAlgn="ctr">
                        <a:lnSpc>
                          <a:spcPts val="151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300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3" marR="9523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 unit</a:t>
                      </a:r>
                      <a:endParaRPr lang="en-MY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XXX.00</a:t>
                      </a:r>
                      <a:endParaRPr lang="en-MY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XXX.00</a:t>
                      </a:r>
                      <a:endParaRPr lang="en-MY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sng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Lokasi</a:t>
                      </a:r>
                      <a:r>
                        <a:rPr lang="en-US" sz="1300" u="sng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300" u="sng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Ibu</a:t>
                      </a:r>
                      <a:r>
                        <a:rPr lang="en-US" sz="1300" u="sng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u="sng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Pejabat</a:t>
                      </a:r>
                      <a:endParaRPr lang="en-US" sz="1300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u="sng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sng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Fungsi</a:t>
                      </a:r>
                      <a:r>
                        <a:rPr lang="en-US" sz="1300" u="sng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sz="1300" u="non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400050" indent="-303213" algn="l" fontAlgn="ctr">
                        <a:lnSpc>
                          <a:spcPct val="100000"/>
                        </a:lnSpc>
                        <a:buFont typeface="+mj-lt"/>
                        <a:buAutoNum type="romanLcPeriod"/>
                      </a:pPr>
                      <a:r>
                        <a:rPr lang="ms-MY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Diperlukan </a:t>
                      </a:r>
                      <a:r>
                        <a:rPr lang="en-US" sz="1300" u="non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u="non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menaik</a:t>
                      </a: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u="non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taraf</a:t>
                      </a: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u="non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perkakasan</a:t>
                      </a: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u="non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rangkaian</a:t>
                      </a: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300" u="non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telah</a:t>
                      </a: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u="non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usang</a:t>
                      </a:r>
                      <a:r>
                        <a:rPr lang="en-US" sz="13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u="non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u="non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rosak</a:t>
                      </a:r>
                      <a:r>
                        <a:rPr lang="en-US" sz="1300" u="non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300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6837" indent="0" algn="l" fontAlgn="ctr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ms-MY" sz="13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688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s-MY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4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3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Rak</a:t>
                      </a:r>
                      <a:r>
                        <a:rPr lang="en-US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Perkakasan</a:t>
                      </a:r>
                      <a:r>
                        <a:rPr lang="en-US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Rangkaian</a:t>
                      </a:r>
                      <a:r>
                        <a:rPr lang="en-US" sz="13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PDU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Rack Height : 42U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Certification : RoHS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Net weight : 155KG - 165KG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Maximum height : 1900mm - 2000mm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Maximum width : 800mm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Maximum depth : 1200mm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Weight Capacity : 1450KG-1500KG 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MY" sz="13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endParaRPr lang="en-MY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r"/>
                      <a:endParaRPr lang="en-MY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300" u="sng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Lokasi</a:t>
                      </a:r>
                      <a:r>
                        <a:rPr lang="en-MY" sz="13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MY" sz="1300" u="non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Bilik</a:t>
                      </a:r>
                      <a:r>
                        <a:rPr lang="en-MY" sz="1300" u="non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Server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300" u="none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MY" sz="1300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Text Placeholder 10"/>
          <p:cNvSpPr txBox="1">
            <a:spLocks/>
          </p:cNvSpPr>
          <p:nvPr/>
        </p:nvSpPr>
        <p:spPr>
          <a:xfrm>
            <a:off x="565578" y="44450"/>
            <a:ext cx="10955861" cy="590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</a:t>
            </a:r>
            <a: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PERUNTUKAN : (D) RANGKAIAN 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470579">
            <a:off x="8544711" y="2286063"/>
            <a:ext cx="39565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23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9047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55698"/>
              </p:ext>
            </p:extLst>
          </p:nvPr>
        </p:nvGraphicFramePr>
        <p:xfrm>
          <a:off x="580721" y="1406418"/>
          <a:ext cx="10773079" cy="49896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55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55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16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1704">
                  <a:extLst>
                    <a:ext uri="{9D8B030D-6E8A-4147-A177-3AD203B41FA5}">
                      <a16:colId xmlns:a16="http://schemas.microsoft.com/office/drawing/2014/main" xmlns="" val="1416810509"/>
                    </a:ext>
                  </a:extLst>
                </a:gridCol>
                <a:gridCol w="1221704">
                  <a:extLst>
                    <a:ext uri="{9D8B030D-6E8A-4147-A177-3AD203B41FA5}">
                      <a16:colId xmlns:a16="http://schemas.microsoft.com/office/drawing/2014/main" xmlns="" val="3274531977"/>
                    </a:ext>
                  </a:extLst>
                </a:gridCol>
                <a:gridCol w="2071585">
                  <a:extLst>
                    <a:ext uri="{9D8B030D-6E8A-4147-A177-3AD203B41FA5}">
                      <a16:colId xmlns:a16="http://schemas.microsoft.com/office/drawing/2014/main" xmlns="" val="2589531443"/>
                    </a:ext>
                  </a:extLst>
                </a:gridCol>
                <a:gridCol w="1935391">
                  <a:extLst>
                    <a:ext uri="{9D8B030D-6E8A-4147-A177-3AD203B41FA5}">
                      <a16:colId xmlns:a16="http://schemas.microsoft.com/office/drawing/2014/main" xmlns="" val="2815400218"/>
                    </a:ext>
                  </a:extLst>
                </a:gridCol>
              </a:tblGrid>
              <a:tr h="1243415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KUANTITI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BIL. HARI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MANDAYS</a:t>
                      </a:r>
                    </a:p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(Bil.</a:t>
                      </a:r>
                      <a:r>
                        <a:rPr lang="ms-MY" sz="16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Orang X Bil. hari)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</a:t>
                      </a:r>
                      <a:endParaRPr lang="ms-MY" sz="16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MANDAYS/HARGA SEUNIT</a:t>
                      </a:r>
                      <a:endParaRPr lang="ms-MY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197">
                <a:tc gridSpan="7"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(E) PERKHIDMATAN</a:t>
                      </a:r>
                      <a:endParaRPr lang="ms-MY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9523" marR="9523" marT="952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329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Conversion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ms-MY" sz="16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orang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60 hari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4583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Pemasangan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Konfigurasi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orang</a:t>
                      </a:r>
                      <a:endParaRPr kumimoji="0" lang="ms-MY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XX hari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329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Migrasi</a:t>
                      </a:r>
                      <a:r>
                        <a:rPr lang="ms-MY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orang</a:t>
                      </a:r>
                      <a:endParaRPr kumimoji="0" lang="ms-MY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XX hari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3607325"/>
                  </a:ext>
                </a:extLst>
              </a:tr>
              <a:tr h="42329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Resident Engineer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orang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XX hari</a:t>
                      </a: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XXX.XX</a:t>
                      </a:r>
                      <a:endParaRPr lang="ms-MY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6015009"/>
                  </a:ext>
                </a:extLst>
              </a:tr>
              <a:tr h="525104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Penyelenggaraan Pencegahan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kali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dirty="0" smtClean="0"/>
                        <a:t>30,000.00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1842225"/>
                  </a:ext>
                </a:extLst>
              </a:tr>
              <a:tr h="525104"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6.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Penyelenggaraan</a:t>
                      </a:r>
                      <a:r>
                        <a:rPr lang="ms-MY" sz="16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Pembaikan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90 jam</a:t>
                      </a: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s-MY" sz="16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s-MY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MY" dirty="0" smtClean="0"/>
                        <a:t>9,000.00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1411931"/>
                  </a:ext>
                </a:extLst>
              </a:tr>
              <a:tr h="4503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gridSpan="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endParaRPr lang="ms-MY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3" marR="9523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XXX,XXX.XX</a:t>
                      </a:r>
                      <a:endParaRPr lang="ms-MY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Text Placeholder 10"/>
          <p:cNvSpPr txBox="1">
            <a:spLocks/>
          </p:cNvSpPr>
          <p:nvPr/>
        </p:nvSpPr>
        <p:spPr>
          <a:xfrm>
            <a:off x="808522" y="44450"/>
            <a:ext cx="10545278" cy="735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</a:t>
            </a:r>
            <a: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PERUNTUKAN :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(E) PERKHIDMATAN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83754" y="908720"/>
            <a:ext cx="7632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24</a:t>
            </a:fld>
            <a:endParaRPr lang="ms-MY"/>
          </a:p>
        </p:txBody>
      </p:sp>
      <p:sp>
        <p:nvSpPr>
          <p:cNvPr id="7" name="Rectangle 6"/>
          <p:cNvSpPr/>
          <p:nvPr/>
        </p:nvSpPr>
        <p:spPr>
          <a:xfrm rot="1448987">
            <a:off x="9026182" y="2784939"/>
            <a:ext cx="33306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2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6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839996"/>
              </p:ext>
            </p:extLst>
          </p:nvPr>
        </p:nvGraphicFramePr>
        <p:xfrm>
          <a:off x="808522" y="1484784"/>
          <a:ext cx="11058131" cy="28820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92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32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84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72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89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9900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990047">
                  <a:extLst>
                    <a:ext uri="{9D8B030D-6E8A-4147-A177-3AD203B41FA5}">
                      <a16:colId xmlns:a16="http://schemas.microsoft.com/office/drawing/2014/main" xmlns="" val="1949855128"/>
                    </a:ext>
                  </a:extLst>
                </a:gridCol>
              </a:tblGrid>
              <a:tr h="802582"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BILANGAN</a:t>
                      </a:r>
                      <a:r>
                        <a:rPr lang="ms-MY" sz="14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PESERTA </a:t>
                      </a:r>
                      <a:r>
                        <a:rPr lang="ms-MY" sz="14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(PER </a:t>
                      </a: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SESI)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TEMPOH (HARI)</a:t>
                      </a:r>
                    </a:p>
                    <a:p>
                      <a:pPr marL="266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(PER SESI)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HARGA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</a:t>
                      </a:r>
                      <a:r>
                        <a:rPr lang="ms-MY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PAX (</a:t>
                      </a: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(RM)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ms-MY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CATATAN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550">
                <a:tc gridSpan="6"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MY" sz="14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(F) PERKHIDMATAN</a:t>
                      </a: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endParaRPr lang="ms-MY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142" marR="7142" marT="7143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36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5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Latihan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sz="14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Teknikal</a:t>
                      </a:r>
                      <a:r>
                        <a:rPr lang="en-MY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 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2614">
                <a:tc vMerge="1">
                  <a:txBody>
                    <a:bodyPr/>
                    <a:lstStyle/>
                    <a:p>
                      <a:pPr algn="ctr" rtl="0" fontAlgn="ctr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 Database Administration</a:t>
                      </a:r>
                      <a:endParaRPr lang="en-MY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1,500.00</a:t>
                      </a:r>
                      <a:endParaRPr lang="en-MY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9,000.00</a:t>
                      </a:r>
                      <a:endParaRPr lang="en-MY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MY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2614">
                <a:tc vMerge="1">
                  <a:txBody>
                    <a:bodyPr/>
                    <a:lstStyle/>
                    <a:p>
                      <a:pPr algn="ctr" rtl="0" fontAlgn="ctr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 System Administration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1,500.00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12,000.00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2614">
                <a:tc vMerge="1">
                  <a:txBody>
                    <a:bodyPr/>
                    <a:lstStyle/>
                    <a:p>
                      <a:pPr algn="ctr" rtl="0" fontAlgn="ctr"/>
                      <a:endParaRPr lang="en-MY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MY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Networking &amp; Virtualization</a:t>
                      </a:r>
                      <a:endParaRPr lang="en-MY" sz="1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MY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Y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1,500.00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MY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6,000.00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MY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Text Placeholder 10"/>
          <p:cNvSpPr txBox="1">
            <a:spLocks/>
          </p:cNvSpPr>
          <p:nvPr/>
        </p:nvSpPr>
        <p:spPr>
          <a:xfrm>
            <a:off x="808522" y="44450"/>
            <a:ext cx="10545278" cy="735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 </a:t>
            </a:r>
            <a: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PERUNTUKAN :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(F) LATIHAN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83754" y="908720"/>
            <a:ext cx="7632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Perincian</a:t>
            </a:r>
            <a:r>
              <a:rPr lang="en-US" altLang="ms-MY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ms-MY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Peruntukan</a:t>
            </a:r>
            <a:r>
              <a:rPr lang="en-US" altLang="ms-MY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4" name="Rectangle 13"/>
          <p:cNvSpPr/>
          <p:nvPr/>
        </p:nvSpPr>
        <p:spPr>
          <a:xfrm rot="1470579">
            <a:off x="8544711" y="2286063"/>
            <a:ext cx="39565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CONTOH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25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582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28058" y="332656"/>
            <a:ext cx="5135885" cy="701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5000" b="1" cap="all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JADUAL PELAKSANAAN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731546"/>
              </p:ext>
            </p:extLst>
          </p:nvPr>
        </p:nvGraphicFramePr>
        <p:xfrm>
          <a:off x="303377" y="1046465"/>
          <a:ext cx="11585246" cy="4970797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572402">
                  <a:extLst>
                    <a:ext uri="{9D8B030D-6E8A-4147-A177-3AD203B41FA5}">
                      <a16:colId xmlns:a16="http://schemas.microsoft.com/office/drawing/2014/main" xmlns="" val="2141711430"/>
                    </a:ext>
                  </a:extLst>
                </a:gridCol>
                <a:gridCol w="2256311">
                  <a:extLst>
                    <a:ext uri="{9D8B030D-6E8A-4147-A177-3AD203B41FA5}">
                      <a16:colId xmlns:a16="http://schemas.microsoft.com/office/drawing/2014/main" xmlns="" val="3818496532"/>
                    </a:ext>
                  </a:extLst>
                </a:gridCol>
                <a:gridCol w="310705">
                  <a:extLst>
                    <a:ext uri="{9D8B030D-6E8A-4147-A177-3AD203B41FA5}">
                      <a16:colId xmlns:a16="http://schemas.microsoft.com/office/drawing/2014/main" xmlns="" val="2383977431"/>
                    </a:ext>
                  </a:extLst>
                </a:gridCol>
                <a:gridCol w="307122">
                  <a:extLst>
                    <a:ext uri="{9D8B030D-6E8A-4147-A177-3AD203B41FA5}">
                      <a16:colId xmlns:a16="http://schemas.microsoft.com/office/drawing/2014/main" xmlns="" val="1160414361"/>
                    </a:ext>
                  </a:extLst>
                </a:gridCol>
                <a:gridCol w="333792">
                  <a:extLst>
                    <a:ext uri="{9D8B030D-6E8A-4147-A177-3AD203B41FA5}">
                      <a16:colId xmlns:a16="http://schemas.microsoft.com/office/drawing/2014/main" xmlns="" val="675614169"/>
                    </a:ext>
                  </a:extLst>
                </a:gridCol>
                <a:gridCol w="434010">
                  <a:extLst>
                    <a:ext uri="{9D8B030D-6E8A-4147-A177-3AD203B41FA5}">
                      <a16:colId xmlns:a16="http://schemas.microsoft.com/office/drawing/2014/main" xmlns="" val="1601371328"/>
                    </a:ext>
                  </a:extLst>
                </a:gridCol>
                <a:gridCol w="323749">
                  <a:extLst>
                    <a:ext uri="{9D8B030D-6E8A-4147-A177-3AD203B41FA5}">
                      <a16:colId xmlns:a16="http://schemas.microsoft.com/office/drawing/2014/main" xmlns="" val="2641246377"/>
                    </a:ext>
                  </a:extLst>
                </a:gridCol>
                <a:gridCol w="378880">
                  <a:extLst>
                    <a:ext uri="{9D8B030D-6E8A-4147-A177-3AD203B41FA5}">
                      <a16:colId xmlns:a16="http://schemas.microsoft.com/office/drawing/2014/main" xmlns="" val="2586199047"/>
                    </a:ext>
                  </a:extLst>
                </a:gridCol>
                <a:gridCol w="346679">
                  <a:extLst>
                    <a:ext uri="{9D8B030D-6E8A-4147-A177-3AD203B41FA5}">
                      <a16:colId xmlns:a16="http://schemas.microsoft.com/office/drawing/2014/main" xmlns="" val="2119504543"/>
                    </a:ext>
                  </a:extLst>
                </a:gridCol>
                <a:gridCol w="472240">
                  <a:extLst>
                    <a:ext uri="{9D8B030D-6E8A-4147-A177-3AD203B41FA5}">
                      <a16:colId xmlns:a16="http://schemas.microsoft.com/office/drawing/2014/main" xmlns="" val="1768569833"/>
                    </a:ext>
                  </a:extLst>
                </a:gridCol>
                <a:gridCol w="430559">
                  <a:extLst>
                    <a:ext uri="{9D8B030D-6E8A-4147-A177-3AD203B41FA5}">
                      <a16:colId xmlns:a16="http://schemas.microsoft.com/office/drawing/2014/main" xmlns="" val="3856212152"/>
                    </a:ext>
                  </a:extLst>
                </a:gridCol>
                <a:gridCol w="289484">
                  <a:extLst>
                    <a:ext uri="{9D8B030D-6E8A-4147-A177-3AD203B41FA5}">
                      <a16:colId xmlns:a16="http://schemas.microsoft.com/office/drawing/2014/main" xmlns="" val="3493049447"/>
                    </a:ext>
                  </a:extLst>
                </a:gridCol>
                <a:gridCol w="350944">
                  <a:extLst>
                    <a:ext uri="{9D8B030D-6E8A-4147-A177-3AD203B41FA5}">
                      <a16:colId xmlns:a16="http://schemas.microsoft.com/office/drawing/2014/main" xmlns="" val="933890562"/>
                    </a:ext>
                  </a:extLst>
                </a:gridCol>
                <a:gridCol w="391354">
                  <a:extLst>
                    <a:ext uri="{9D8B030D-6E8A-4147-A177-3AD203B41FA5}">
                      <a16:colId xmlns:a16="http://schemas.microsoft.com/office/drawing/2014/main" xmlns="" val="1438334887"/>
                    </a:ext>
                  </a:extLst>
                </a:gridCol>
                <a:gridCol w="268042">
                  <a:extLst>
                    <a:ext uri="{9D8B030D-6E8A-4147-A177-3AD203B41FA5}">
                      <a16:colId xmlns:a16="http://schemas.microsoft.com/office/drawing/2014/main" xmlns="" val="4174422997"/>
                    </a:ext>
                  </a:extLst>
                </a:gridCol>
                <a:gridCol w="413067">
                  <a:extLst>
                    <a:ext uri="{9D8B030D-6E8A-4147-A177-3AD203B41FA5}">
                      <a16:colId xmlns:a16="http://schemas.microsoft.com/office/drawing/2014/main" xmlns="" val="3350072736"/>
                    </a:ext>
                  </a:extLst>
                </a:gridCol>
                <a:gridCol w="389880">
                  <a:extLst>
                    <a:ext uri="{9D8B030D-6E8A-4147-A177-3AD203B41FA5}">
                      <a16:colId xmlns:a16="http://schemas.microsoft.com/office/drawing/2014/main" xmlns="" val="1819446429"/>
                    </a:ext>
                  </a:extLst>
                </a:gridCol>
                <a:gridCol w="391354">
                  <a:extLst>
                    <a:ext uri="{9D8B030D-6E8A-4147-A177-3AD203B41FA5}">
                      <a16:colId xmlns:a16="http://schemas.microsoft.com/office/drawing/2014/main" xmlns="" val="1141496748"/>
                    </a:ext>
                  </a:extLst>
                </a:gridCol>
                <a:gridCol w="292695">
                  <a:extLst>
                    <a:ext uri="{9D8B030D-6E8A-4147-A177-3AD203B41FA5}">
                      <a16:colId xmlns:a16="http://schemas.microsoft.com/office/drawing/2014/main" xmlns="" val="970226040"/>
                    </a:ext>
                  </a:extLst>
                </a:gridCol>
                <a:gridCol w="388413">
                  <a:extLst>
                    <a:ext uri="{9D8B030D-6E8A-4147-A177-3AD203B41FA5}">
                      <a16:colId xmlns:a16="http://schemas.microsoft.com/office/drawing/2014/main" xmlns="" val="4229056401"/>
                    </a:ext>
                  </a:extLst>
                </a:gridCol>
                <a:gridCol w="389880">
                  <a:extLst>
                    <a:ext uri="{9D8B030D-6E8A-4147-A177-3AD203B41FA5}">
                      <a16:colId xmlns:a16="http://schemas.microsoft.com/office/drawing/2014/main" xmlns="" val="2646343346"/>
                    </a:ext>
                  </a:extLst>
                </a:gridCol>
                <a:gridCol w="391354">
                  <a:extLst>
                    <a:ext uri="{9D8B030D-6E8A-4147-A177-3AD203B41FA5}">
                      <a16:colId xmlns:a16="http://schemas.microsoft.com/office/drawing/2014/main" xmlns="" val="2243669651"/>
                    </a:ext>
                  </a:extLst>
                </a:gridCol>
                <a:gridCol w="292695">
                  <a:extLst>
                    <a:ext uri="{9D8B030D-6E8A-4147-A177-3AD203B41FA5}">
                      <a16:colId xmlns:a16="http://schemas.microsoft.com/office/drawing/2014/main" xmlns="" val="2586943154"/>
                    </a:ext>
                  </a:extLst>
                </a:gridCol>
                <a:gridCol w="382516">
                  <a:extLst>
                    <a:ext uri="{9D8B030D-6E8A-4147-A177-3AD203B41FA5}">
                      <a16:colId xmlns:a16="http://schemas.microsoft.com/office/drawing/2014/main" xmlns="" val="1133445953"/>
                    </a:ext>
                  </a:extLst>
                </a:gridCol>
                <a:gridCol w="389880">
                  <a:extLst>
                    <a:ext uri="{9D8B030D-6E8A-4147-A177-3AD203B41FA5}">
                      <a16:colId xmlns:a16="http://schemas.microsoft.com/office/drawing/2014/main" xmlns="" val="1324628558"/>
                    </a:ext>
                  </a:extLst>
                </a:gridCol>
                <a:gridCol w="397239">
                  <a:extLst>
                    <a:ext uri="{9D8B030D-6E8A-4147-A177-3AD203B41FA5}">
                      <a16:colId xmlns:a16="http://schemas.microsoft.com/office/drawing/2014/main" xmlns="" val="2788445562"/>
                    </a:ext>
                  </a:extLst>
                </a:gridCol>
              </a:tblGrid>
              <a:tr h="2120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PERKARA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2024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 2024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 2024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 2024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MEI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2024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2024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9397143"/>
                  </a:ext>
                </a:extLst>
              </a:tr>
              <a:tr h="212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1898132844"/>
                  </a:ext>
                </a:extLst>
              </a:tr>
              <a:tr h="5816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JTPICT INTAN (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sekiranya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berkaitan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2927437015"/>
                  </a:ext>
                </a:extLst>
              </a:tr>
              <a:tr h="424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JTICT JPA (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sekiranya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berkaitan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1431698908"/>
                  </a:ext>
                </a:extLst>
              </a:tr>
              <a:tr h="2120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JPICT JPA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3903235737"/>
                  </a:ext>
                </a:extLst>
              </a:tr>
              <a:tr h="2120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Iklan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1713911869"/>
                  </a:ext>
                </a:extLst>
              </a:tr>
              <a:tr h="2120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JK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Penilaian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MY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1251695460"/>
                  </a:ext>
                </a:extLst>
              </a:tr>
              <a:tr h="6361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Laporan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JK Tender 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INTAN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JKSH JPA </a:t>
                      </a:r>
                      <a:r>
                        <a:rPr lang="en-US" sz="16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 JPM*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endParaRPr lang="en-MY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3788014696"/>
                  </a:ext>
                </a:extLst>
              </a:tr>
              <a:tr h="2120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Surat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Setuju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Terima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361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Pemesanan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Pembekalan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Pemasangan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899619722"/>
                  </a:ext>
                </a:extLst>
              </a:tr>
              <a:tr h="2120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1819375591"/>
                  </a:ext>
                </a:extLst>
              </a:tr>
              <a:tr h="6361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**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Pembayaran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akhir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sz="16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Jaminan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6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mengikut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kesesuaian</a:t>
                      </a:r>
                      <a:r>
                        <a:rPr lang="en-U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xmlns="" val="297459651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3377" y="6021288"/>
            <a:ext cx="9763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Bergantung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kaedah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perolehan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(Tender Terbuka/ </a:t>
            </a:r>
            <a:r>
              <a:rPr lang="en-US" sz="1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Sebut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Harga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en-US" sz="1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Rundingan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Terus/ </a:t>
            </a:r>
            <a:r>
              <a:rPr lang="en-US" sz="16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Pusat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Sila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nyatakan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perincian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item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Perkara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kelulusan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JTICT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hingga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16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selesai</a:t>
            </a:r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26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7802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2868" y="1660739"/>
            <a:ext cx="10546264" cy="310854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Jawatankuasa </a:t>
            </a:r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Teknikal ICT </a:t>
            </a:r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JTICT</a:t>
            </a:r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) JPA dimohon untuk mempertimbangkan </a:t>
            </a:r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syor </a:t>
            </a:r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berikut:</a:t>
            </a:r>
          </a:p>
          <a:p>
            <a:pPr algn="just"/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buAutoNum type="arabicParenR"/>
            </a:pPr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&lt;Tajuk projek ICT: Rujuk tajuk projek AP168&gt;</a:t>
            </a:r>
          </a:p>
          <a:p>
            <a:pPr marL="457200" indent="-457200" algn="just">
              <a:buAutoNum type="arabicParenR"/>
            </a:pPr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&lt;Anggaran kos termasuk CJCP dan sumber peruntukan&gt;</a:t>
            </a:r>
          </a:p>
          <a:p>
            <a:pPr marL="457200" indent="-457200" algn="just">
              <a:buAutoNum type="arabicParenR"/>
            </a:pPr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&lt;Kaedah perolehan&gt;</a:t>
            </a:r>
          </a:p>
          <a:p>
            <a:pPr marL="457200" indent="-457200" algn="just">
              <a:buAutoNum type="arabicParenR"/>
            </a:pPr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&lt;Tempoh </a:t>
            </a:r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projek&gt;</a:t>
            </a:r>
            <a:endParaRPr lang="fi-FI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28058" y="332656"/>
            <a:ext cx="5135885" cy="701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3200" b="1" cap="all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SYOR</a:t>
            </a:r>
            <a:endParaRPr lang="en-US" sz="3200" b="1" cap="all" spc="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27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4843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81102" y="494382"/>
            <a:ext cx="8029819" cy="558354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KAJIAN PASARAN/ SURAT SOKONGAN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15965" y="112474"/>
            <a:ext cx="1402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 smtClean="0">
                <a:latin typeface="Arial" pitchFamily="34" charset="0"/>
                <a:cs typeface="Arial" pitchFamily="34" charset="0"/>
              </a:rPr>
              <a:t>LAMPIRAN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28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7273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23998846"/>
              </p:ext>
            </p:extLst>
          </p:nvPr>
        </p:nvGraphicFramePr>
        <p:xfrm>
          <a:off x="455621" y="1124743"/>
          <a:ext cx="11280759" cy="5283201"/>
        </p:xfrm>
        <a:graphic>
          <a:graphicData uri="http://schemas.openxmlformats.org/drawingml/2006/table">
            <a:tbl>
              <a:tblPr firstCol="1" bandRow="1">
                <a:tableStyleId>{85BE263C-DBD7-4A20-BB59-AAB30ACAA65A}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52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61067">
                <a:tc>
                  <a:txBody>
                    <a:bodyPr/>
                    <a:lstStyle/>
                    <a:p>
                      <a:pPr algn="ctr"/>
                      <a:r>
                        <a:rPr lang="ms-MY" sz="2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Objektif</a:t>
                      </a:r>
                      <a:endParaRPr lang="ms-MY" sz="2000" noProof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0" lang="ms-MY" sz="2000" kern="1200" baseline="0" noProof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Sila nyatakan</a:t>
                      </a:r>
                      <a:endParaRPr kumimoji="0" lang="ms-MY" sz="2000" kern="1200" baseline="0" noProof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61067">
                <a:tc>
                  <a:txBody>
                    <a:bodyPr/>
                    <a:lstStyle/>
                    <a:p>
                      <a:pPr algn="ctr"/>
                      <a:r>
                        <a:rPr lang="ms-MY" sz="2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Fungsi</a:t>
                      </a:r>
                      <a:endParaRPr lang="ms-MY" sz="2000" noProof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0" lang="ms-MY" sz="2000" kern="1200" baseline="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Sila nyatakan</a:t>
                      </a:r>
                      <a:endParaRPr kumimoji="0" lang="ms-MY" sz="2000" kern="1200" baseline="0" noProof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61067">
                <a:tc>
                  <a:txBody>
                    <a:bodyPr/>
                    <a:lstStyle/>
                    <a:p>
                      <a:pPr algn="ctr"/>
                      <a:r>
                        <a:rPr lang="ms-MY" sz="2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Skop </a:t>
                      </a:r>
                      <a:endParaRPr lang="ms-MY" sz="2000" noProof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0" lang="ms-MY" sz="2000" kern="1200" baseline="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Sila nyatakan</a:t>
                      </a:r>
                      <a:endParaRPr kumimoji="0" lang="ms-MY" sz="2000" kern="1200" baseline="0" noProof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692109" y="188640"/>
            <a:ext cx="4807783" cy="558354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PENGENALAN PROJEK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3</a:t>
            </a:fld>
            <a:endParaRPr lang="ms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4294967295"/>
          </p:nvPr>
        </p:nvSpPr>
        <p:spPr>
          <a:xfrm>
            <a:off x="584480" y="1340768"/>
            <a:ext cx="10945216" cy="4752528"/>
          </a:xfrm>
        </p:spPr>
        <p:txBody>
          <a:bodyPr>
            <a:noAutofit/>
          </a:bodyPr>
          <a:lstStyle/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200" dirty="0" smtClean="0">
                <a:latin typeface="Arial" pitchFamily="34" charset="0"/>
                <a:cs typeface="Arial" pitchFamily="34" charset="0"/>
              </a:rPr>
              <a:t>Nyatakan sekiranya telah mendapat kelulusan di peringkat Bahagian/ MPT/ mana-mana punca kuasa berkaitan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200" dirty="0" smtClean="0">
                <a:latin typeface="Arial" pitchFamily="34" charset="0"/>
                <a:cs typeface="Arial" pitchFamily="34" charset="0"/>
              </a:rPr>
              <a:t>Butiran/ kronologi/ evolusi projek sedia ada (sekiranya ada)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200" dirty="0" smtClean="0">
                <a:latin typeface="Arial" pitchFamily="34" charset="0"/>
                <a:cs typeface="Arial" pitchFamily="34" charset="0"/>
              </a:rPr>
              <a:t>Justifikasi mengapa projek perlu dibuat</a:t>
            </a:r>
          </a:p>
          <a:p>
            <a:pPr marL="520700" indent="-411163" algn="just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ms-MY" sz="2200" dirty="0" smtClean="0">
                <a:latin typeface="Arial" pitchFamily="34" charset="0"/>
                <a:cs typeface="Arial" pitchFamily="34" charset="0"/>
              </a:rPr>
              <a:t>Implikasi terhadap sektor awam/ agensi/ tadbir urus/ keselamatan/ warga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4871" y="494382"/>
            <a:ext cx="5702258" cy="558354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LATAR BELAKANG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PROJEK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4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2516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897559" y="72000"/>
            <a:ext cx="10396882" cy="76792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JUSTIFIKASI 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KEPERLUAN PROJEK</a:t>
            </a:r>
            <a:endParaRPr lang="en-MY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568688"/>
              </p:ext>
            </p:extLst>
          </p:nvPr>
        </p:nvGraphicFramePr>
        <p:xfrm>
          <a:off x="299218" y="900353"/>
          <a:ext cx="11593564" cy="519294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656200">
                  <a:extLst>
                    <a:ext uri="{9D8B030D-6E8A-4147-A177-3AD203B41FA5}">
                      <a16:colId xmlns:a16="http://schemas.microsoft.com/office/drawing/2014/main" xmlns="" val="3848576996"/>
                    </a:ext>
                  </a:extLst>
                </a:gridCol>
                <a:gridCol w="3172373">
                  <a:extLst>
                    <a:ext uri="{9D8B030D-6E8A-4147-A177-3AD203B41FA5}">
                      <a16:colId xmlns:a16="http://schemas.microsoft.com/office/drawing/2014/main" xmlns="" val="62853357"/>
                    </a:ext>
                  </a:extLst>
                </a:gridCol>
                <a:gridCol w="4219518">
                  <a:extLst>
                    <a:ext uri="{9D8B030D-6E8A-4147-A177-3AD203B41FA5}">
                      <a16:colId xmlns:a16="http://schemas.microsoft.com/office/drawing/2014/main" xmlns="" val="1442360092"/>
                    </a:ext>
                  </a:extLst>
                </a:gridCol>
                <a:gridCol w="3545473">
                  <a:extLst>
                    <a:ext uri="{9D8B030D-6E8A-4147-A177-3AD203B41FA5}">
                      <a16:colId xmlns:a16="http://schemas.microsoft.com/office/drawing/2014/main" xmlns="" val="2117603976"/>
                    </a:ext>
                  </a:extLst>
                </a:gridCol>
              </a:tblGrid>
              <a:tr h="1434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BIL.</a:t>
                      </a:r>
                      <a:endParaRPr lang="ms-MY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PERNYATAAN MASALAH</a:t>
                      </a:r>
                      <a:endParaRPr lang="ms-MY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RASIONAL/ JUSTIFIKASI</a:t>
                      </a:r>
                      <a:endParaRPr lang="ms-MY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IMPLIKASI JIKA TIDAK DILAKSANAKAN</a:t>
                      </a:r>
                      <a:endParaRPr lang="ms-MY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00606011"/>
                  </a:ext>
                </a:extLst>
              </a:tr>
              <a:tr h="1298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Fakta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asalah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menyokong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</a:t>
                      </a:r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Asas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justifikasi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permohonan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perlu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dilaksanakan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mengatasi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masalah</a:t>
                      </a:r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Implikasi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justifikasi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diterima</a:t>
                      </a:r>
                      <a:endParaRPr lang="en-MY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797773"/>
                  </a:ext>
                </a:extLst>
              </a:tr>
              <a:tr h="8199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ms-MY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ms-MY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7824332"/>
                  </a:ext>
                </a:extLst>
              </a:tr>
              <a:tr h="8199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ms-MY" sz="18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ms-MY" sz="18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2140845"/>
                  </a:ext>
                </a:extLst>
              </a:tr>
              <a:tr h="8199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ms-MY" sz="1800" noProof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703601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5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4143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 txBox="1">
            <a:spLocks/>
          </p:cNvSpPr>
          <p:nvPr/>
        </p:nvSpPr>
        <p:spPr>
          <a:xfrm>
            <a:off x="1266559" y="260648"/>
            <a:ext cx="9658882" cy="588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MAKLUMAT/ FAKTA/ STATISTIK SOKONGAN</a:t>
            </a:r>
            <a:endParaRPr lang="ms-MY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54723" y="1340768"/>
            <a:ext cx="10082554" cy="2980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SzPct val="100000"/>
              <a:buFont typeface="Wingdings" panose="05000000000000000000" pitchFamily="2" charset="2"/>
              <a:buChar char="Ø"/>
            </a:pP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Maklumat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Fakta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Perbandingan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menyokong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fakta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slaid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justifikasi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SzPct val="100000"/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bebas</a:t>
            </a: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AB17-F647-4A22-A4B0-5AFB6B343795}" type="slidenum">
              <a:rPr lang="ms-MY" smtClean="0"/>
              <a:pPr>
                <a:defRPr/>
              </a:pPr>
              <a:t>6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3423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897559" y="72000"/>
            <a:ext cx="10396882" cy="76792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MAKLUMAT PROJEK </a:t>
            </a:r>
            <a:endParaRPr lang="en-MY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708810"/>
              </p:ext>
            </p:extLst>
          </p:nvPr>
        </p:nvGraphicFramePr>
        <p:xfrm>
          <a:off x="329680" y="773835"/>
          <a:ext cx="11532641" cy="555629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797768">
                  <a:extLst>
                    <a:ext uri="{9D8B030D-6E8A-4147-A177-3AD203B41FA5}">
                      <a16:colId xmlns:a16="http://schemas.microsoft.com/office/drawing/2014/main" xmlns="" val="3868755697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xmlns="" val="62853357"/>
                    </a:ext>
                  </a:extLst>
                </a:gridCol>
                <a:gridCol w="5910337">
                  <a:extLst>
                    <a:ext uri="{9D8B030D-6E8A-4147-A177-3AD203B41FA5}">
                      <a16:colId xmlns:a16="http://schemas.microsoft.com/office/drawing/2014/main" xmlns="" val="1442360092"/>
                    </a:ext>
                  </a:extLst>
                </a:gridCol>
              </a:tblGrid>
              <a:tr h="6389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SEDIA ADA</a:t>
                      </a:r>
                      <a:endParaRPr lang="ms-MY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KEPERLUAN BAHARU</a:t>
                      </a:r>
                      <a:endParaRPr lang="ms-MY" b="1" noProof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0606011"/>
                  </a:ext>
                </a:extLst>
              </a:tr>
              <a:tr h="14973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797773"/>
                  </a:ext>
                </a:extLst>
              </a:tr>
              <a:tr h="17100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ms-MY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7824332"/>
                  </a:ext>
                </a:extLst>
              </a:tr>
              <a:tr h="17100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ms-MY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ms-MY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1200"/>
                        </a:spcAft>
                        <a:buFont typeface="+mj-lt"/>
                        <a:buNone/>
                      </a:pPr>
                      <a:endParaRPr lang="ms-MY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67643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7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9333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700" y="494382"/>
            <a:ext cx="10290631" cy="927686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CARTA ALIR/ RAJAH/ PROSES/ TOPOLOGI/ REKA BENTUK</a:t>
            </a:r>
          </a:p>
          <a:p>
            <a:pPr algn="ctr" defTabSz="639153" eaLnBrk="0" hangingPunct="0"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SEMASA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80647" y="1700808"/>
            <a:ext cx="11030706" cy="2620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SzPct val="100000"/>
              <a:buFont typeface="Wingdings" panose="05000000000000000000" pitchFamily="2" charset="2"/>
              <a:buChar char="Ø"/>
            </a:pP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Nyatakan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jelas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maklumat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menunjukkan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menggambarkan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keadaan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semasa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bersesuaian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cadangan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</a:t>
            </a:r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8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2364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700" y="494382"/>
            <a:ext cx="10290631" cy="927686"/>
          </a:xfrm>
          <a:prstGeom prst="rect">
            <a:avLst/>
          </a:prstGeom>
          <a:noFill/>
        </p:spPr>
        <p:txBody>
          <a:bodyPr wrap="none" lIns="65274" tIns="32637" rIns="65274" bIns="32637">
            <a:spAutoFit/>
          </a:bodyPr>
          <a:lstStyle/>
          <a:p>
            <a:pPr algn="ctr" defTabSz="639153" eaLnBrk="0" hangingPunct="0"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CARTA ALIR/ RAJAH/ PROSES/ TOPOLOGI/ REKA BENTUK</a:t>
            </a:r>
          </a:p>
          <a:p>
            <a:pPr algn="ctr" defTabSz="639153" eaLnBrk="0" hangingPunct="0"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CADANGAN BAHARU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7050" y="1700808"/>
            <a:ext cx="10657901" cy="2620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accent1"/>
              </a:buClr>
              <a:buSzPct val="73000"/>
              <a:buFont typeface="Wingdings" panose="05000000000000000000" pitchFamily="2" charset="2"/>
              <a:buChar char="Ø"/>
            </a:pP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Nyatakan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jelas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maklumat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menunjukkan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menggambarkan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keadaan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semasa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bersesuaian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6F24DC-63DC-4B62-B0A5-7FB8410EEAA6}" type="slidenum">
              <a:rPr lang="ms-MY" smtClean="0"/>
              <a:pPr/>
              <a:t>9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2043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22037</TotalTime>
  <Words>1725</Words>
  <Application>Microsoft Office PowerPoint</Application>
  <PresentationFormat>Widescreen</PresentationFormat>
  <Paragraphs>702</Paragraphs>
  <Slides>28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ＭＳ Ｐゴシック</vt:lpstr>
      <vt:lpstr>ＭＳ Ｐゴシック</vt:lpstr>
      <vt:lpstr>Arial</vt:lpstr>
      <vt:lpstr>Arial Narrow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JUSTIFIKASI KEPERLUAN PROJEK</vt:lpstr>
      <vt:lpstr>PowerPoint Presentation</vt:lpstr>
      <vt:lpstr>MAKLUMAT PROJEK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PERBEZAAN PROJEK SEDIA ADA DAN BAHARU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Permohonan JTICT Bil xx/2013</dc:title>
  <dc:creator>Nadia Faseeha bt Azaman</dc:creator>
  <cp:lastModifiedBy>WAN ANISAH BINTI WAN RAZAK</cp:lastModifiedBy>
  <cp:revision>1261</cp:revision>
  <cp:lastPrinted>2020-11-13T08:26:18Z</cp:lastPrinted>
  <dcterms:created xsi:type="dcterms:W3CDTF">2013-09-25T03:45:07Z</dcterms:created>
  <dcterms:modified xsi:type="dcterms:W3CDTF">2024-01-18T07:36:37Z</dcterms:modified>
</cp:coreProperties>
</file>